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6"/>
  </p:notesMasterIdLst>
  <p:sldIdLst>
    <p:sldId id="256" r:id="rId2"/>
    <p:sldId id="534" r:id="rId3"/>
    <p:sldId id="538" r:id="rId4"/>
    <p:sldId id="544" r:id="rId5"/>
    <p:sldId id="543" r:id="rId6"/>
    <p:sldId id="542" r:id="rId7"/>
    <p:sldId id="550" r:id="rId8"/>
    <p:sldId id="552" r:id="rId9"/>
    <p:sldId id="553" r:id="rId10"/>
    <p:sldId id="549" r:id="rId11"/>
    <p:sldId id="547" r:id="rId12"/>
    <p:sldId id="551" r:id="rId13"/>
    <p:sldId id="554" r:id="rId14"/>
    <p:sldId id="54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FA00"/>
    <a:srgbClr val="FFD966"/>
    <a:srgbClr val="BE0A0A"/>
    <a:srgbClr val="F4B183"/>
    <a:srgbClr val="0070C0"/>
    <a:srgbClr val="B0B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3944" autoAdjust="0"/>
  </p:normalViewPr>
  <p:slideViewPr>
    <p:cSldViewPr snapToGrid="0">
      <p:cViewPr varScale="1">
        <p:scale>
          <a:sx n="102" d="100"/>
          <a:sy n="102" d="100"/>
        </p:scale>
        <p:origin x="8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6C96BA69-C11A-429D-AF2A-2EAFBC927D29}" type="datetimeFigureOut">
              <a:rPr lang="en-IL" smtClean="0"/>
              <a:t>03/11/2021</a:t>
            </a:fld>
            <a:endParaRPr lang="en-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242C2789-4933-47CC-8D28-99AEA09C91DE}" type="slidenum">
              <a:rPr lang="en-IL" smtClean="0"/>
              <a:t>‹#›</a:t>
            </a:fld>
            <a:endParaRPr lang="en-IL"/>
          </a:p>
        </p:txBody>
      </p:sp>
    </p:spTree>
    <p:extLst>
      <p:ext uri="{BB962C8B-B14F-4D97-AF65-F5344CB8AC3E}">
        <p14:creationId xmlns:p14="http://schemas.microsoft.com/office/powerpoint/2010/main" val="6752383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242C2789-4933-47CC-8D28-99AEA09C91DE}" type="slidenum">
              <a:rPr lang="en-IL" smtClean="0"/>
              <a:t>1</a:t>
            </a:fld>
            <a:endParaRPr lang="en-IL"/>
          </a:p>
        </p:txBody>
      </p:sp>
    </p:spTree>
    <p:extLst>
      <p:ext uri="{BB962C8B-B14F-4D97-AF65-F5344CB8AC3E}">
        <p14:creationId xmlns:p14="http://schemas.microsoft.com/office/powerpoint/2010/main" val="16496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10</a:t>
            </a:fld>
            <a:endParaRPr lang="en-IL"/>
          </a:p>
        </p:txBody>
      </p:sp>
    </p:spTree>
    <p:extLst>
      <p:ext uri="{BB962C8B-B14F-4D97-AF65-F5344CB8AC3E}">
        <p14:creationId xmlns:p14="http://schemas.microsoft.com/office/powerpoint/2010/main" val="286802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The degree of freedom determent the shape of the t-distribution curve as it approach the normal curve when n = 30</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11</a:t>
            </a:fld>
            <a:endParaRPr lang="en-IL"/>
          </a:p>
        </p:txBody>
      </p:sp>
    </p:spTree>
    <p:extLst>
      <p:ext uri="{BB962C8B-B14F-4D97-AF65-F5344CB8AC3E}">
        <p14:creationId xmlns:p14="http://schemas.microsoft.com/office/powerpoint/2010/main" val="393313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The degree of freedom determent the shape of the t-distribution curve as it approach the normal curve when n = 30</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12</a:t>
            </a:fld>
            <a:endParaRPr lang="en-IL"/>
          </a:p>
        </p:txBody>
      </p:sp>
    </p:spTree>
    <p:extLst>
      <p:ext uri="{BB962C8B-B14F-4D97-AF65-F5344CB8AC3E}">
        <p14:creationId xmlns:p14="http://schemas.microsoft.com/office/powerpoint/2010/main" val="16641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Define and null and alternative hypothesis</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13</a:t>
            </a:fld>
            <a:endParaRPr lang="en-IL"/>
          </a:p>
        </p:txBody>
      </p:sp>
    </p:spTree>
    <p:extLst>
      <p:ext uri="{BB962C8B-B14F-4D97-AF65-F5344CB8AC3E}">
        <p14:creationId xmlns:p14="http://schemas.microsoft.com/office/powerpoint/2010/main" val="1890729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Define and null and alternative hypothesis</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14</a:t>
            </a:fld>
            <a:endParaRPr lang="en-IL"/>
          </a:p>
        </p:txBody>
      </p:sp>
    </p:spTree>
    <p:extLst>
      <p:ext uri="{BB962C8B-B14F-4D97-AF65-F5344CB8AC3E}">
        <p14:creationId xmlns:p14="http://schemas.microsoft.com/office/powerpoint/2010/main" val="6482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r>
              <a:rPr lang="en-IL" dirty="0"/>
              <a:t>*** Download the data from the course website</a:t>
            </a:r>
          </a:p>
          <a:p>
            <a:pPr marL="0" algn="l" defTabSz="914400" rtl="0" eaLnBrk="1" latinLnBrk="0" hangingPunct="1"/>
            <a:r>
              <a:rPr lang="en-IL" dirty="0"/>
              <a:t>*** install ggplot2 and stringi packages </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2</a:t>
            </a:fld>
            <a:endParaRPr lang="en-IL"/>
          </a:p>
        </p:txBody>
      </p:sp>
    </p:spTree>
    <p:extLst>
      <p:ext uri="{BB962C8B-B14F-4D97-AF65-F5344CB8AC3E}">
        <p14:creationId xmlns:p14="http://schemas.microsoft.com/office/powerpoint/2010/main" val="167307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US" sz="1200" dirty="0">
                <a:solidFill>
                  <a:schemeClr val="tx2"/>
                </a:solidFill>
              </a:rPr>
              <a:t>Descriptive – organize, summaries, simplify, describe and present the data</a:t>
            </a:r>
          </a:p>
          <a:p>
            <a:pPr marL="171450" indent="-171450" algn="l" defTabSz="914400" rtl="0" eaLnBrk="1" latinLnBrk="0" hangingPunct="1">
              <a:buFont typeface="Arial" panose="020B0604020202020204" pitchFamily="34" charset="0"/>
              <a:buChar char="•"/>
            </a:pPr>
            <a:r>
              <a:rPr lang="en-US" sz="1200" dirty="0">
                <a:solidFill>
                  <a:schemeClr val="tx2"/>
                </a:solidFill>
              </a:rPr>
              <a:t>Inferential </a:t>
            </a:r>
            <a:r>
              <a:rPr lang="he-IL" sz="1200" dirty="0">
                <a:solidFill>
                  <a:schemeClr val="tx2"/>
                </a:solidFill>
              </a:rPr>
              <a:t>הסקתי</a:t>
            </a:r>
            <a:r>
              <a:rPr lang="en-US" sz="1200" dirty="0">
                <a:solidFill>
                  <a:schemeClr val="tx2"/>
                </a:solidFill>
              </a:rPr>
              <a:t> –  generalize from samples to populations, hypothesis testing, predictions</a:t>
            </a: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3</a:t>
            </a:fld>
            <a:endParaRPr lang="en-IL"/>
          </a:p>
        </p:txBody>
      </p:sp>
    </p:spTree>
    <p:extLst>
      <p:ext uri="{BB962C8B-B14F-4D97-AF65-F5344CB8AC3E}">
        <p14:creationId xmlns:p14="http://schemas.microsoft.com/office/powerpoint/2010/main" val="371129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4</a:t>
            </a:fld>
            <a:endParaRPr lang="en-IL"/>
          </a:p>
        </p:txBody>
      </p:sp>
    </p:spTree>
    <p:extLst>
      <p:ext uri="{BB962C8B-B14F-4D97-AF65-F5344CB8AC3E}">
        <p14:creationId xmlns:p14="http://schemas.microsoft.com/office/powerpoint/2010/main" val="354245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5</a:t>
            </a:fld>
            <a:endParaRPr lang="en-IL"/>
          </a:p>
        </p:txBody>
      </p:sp>
    </p:spTree>
    <p:extLst>
      <p:ext uri="{BB962C8B-B14F-4D97-AF65-F5344CB8AC3E}">
        <p14:creationId xmlns:p14="http://schemas.microsoft.com/office/powerpoint/2010/main" val="25082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Population vs.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Not all distributions are normal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CLT - t</a:t>
            </a:r>
            <a:r>
              <a:rPr lang="en-US" b="1" dirty="0">
                <a:solidFill>
                  <a:schemeClr val="tx2"/>
                </a:solidFill>
              </a:rPr>
              <a:t>he distribution of sample means approximates a normal distribution as the sample size gets larger</a:t>
            </a:r>
            <a:endParaRPr lang="en-US" sz="1200" b="1" dirty="0">
              <a:solidFill>
                <a:schemeClr val="tx2"/>
              </a:solidFill>
            </a:endParaRPr>
          </a:p>
          <a:p>
            <a:pPr marL="171450" indent="-171450" algn="l" defTabSz="914400" rtl="0" eaLnBrk="1" latinLnBrk="0" hangingPunct="1">
              <a:buFont typeface="Arial" panose="020B0604020202020204" pitchFamily="34" charset="0"/>
              <a:buChar char="•"/>
            </a:pPr>
            <a:endParaRPr lang="en-IL" b="1"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6</a:t>
            </a:fld>
            <a:endParaRPr lang="en-IL"/>
          </a:p>
        </p:txBody>
      </p:sp>
    </p:spTree>
    <p:extLst>
      <p:ext uri="{BB962C8B-B14F-4D97-AF65-F5344CB8AC3E}">
        <p14:creationId xmlns:p14="http://schemas.microsoft.com/office/powerpoint/2010/main" val="4192143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US" dirty="0"/>
              <a:t>Decide on a hypothesis to test, often called the “null hypothesis” (H0). The null hypothesis assume that there is no anomaly in the tested population (ex. there is no difference between sets of samples). </a:t>
            </a:r>
          </a:p>
          <a:p>
            <a:pPr marL="171450" indent="-171450" algn="l" defTabSz="914400" rtl="0" eaLnBrk="1" latinLnBrk="0" hangingPunct="1">
              <a:buFont typeface="Arial" panose="020B0604020202020204" pitchFamily="34" charset="0"/>
              <a:buChar char="•"/>
            </a:pPr>
            <a:r>
              <a:rPr lang="en-US" dirty="0"/>
              <a:t>Decide on the “alternative hypothesis” (H1). The alternative hypothesis that observation is due to real phenomena.</a:t>
            </a:r>
          </a:p>
          <a:p>
            <a:pPr marL="171450" indent="-171450" algn="l" defTabSz="914400" rtl="0" eaLnBrk="1" latinLnBrk="0" hangingPunct="1">
              <a:buFont typeface="Arial" panose="020B0604020202020204" pitchFamily="34" charset="0"/>
              <a:buChar char="•"/>
            </a:pPr>
            <a:r>
              <a:rPr lang="en-US" dirty="0"/>
              <a:t>Decide on a statistic test that will test the truth of the null hypothesis. </a:t>
            </a:r>
          </a:p>
          <a:p>
            <a:pPr marL="171450" indent="-171450" algn="l" defTabSz="914400" rtl="0" eaLnBrk="1" latinLnBrk="0" hangingPunct="1">
              <a:buFont typeface="Arial" panose="020B0604020202020204" pitchFamily="34" charset="0"/>
              <a:buChar char="•"/>
            </a:pPr>
            <a:r>
              <a:rPr lang="en-US" dirty="0"/>
              <a:t>Compare the result of the statistic test it to the observed value to establish significance, the P-value. Based on that, either reject or not reject the null hypothesis, H0.</a:t>
            </a: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7</a:t>
            </a:fld>
            <a:endParaRPr lang="en-IL"/>
          </a:p>
        </p:txBody>
      </p:sp>
    </p:spTree>
    <p:extLst>
      <p:ext uri="{BB962C8B-B14F-4D97-AF65-F5344CB8AC3E}">
        <p14:creationId xmlns:p14="http://schemas.microsoft.com/office/powerpoint/2010/main" val="318905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8</a:t>
            </a:fld>
            <a:endParaRPr lang="en-IL"/>
          </a:p>
        </p:txBody>
      </p:sp>
    </p:spTree>
    <p:extLst>
      <p:ext uri="{BB962C8B-B14F-4D97-AF65-F5344CB8AC3E}">
        <p14:creationId xmlns:p14="http://schemas.microsoft.com/office/powerpoint/2010/main" val="36313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200" b="1" i="0" kern="1200" dirty="0">
                <a:solidFill>
                  <a:schemeClr val="tx1"/>
                </a:solidFill>
                <a:effectLst/>
                <a:latin typeface="+mn-lt"/>
                <a:ea typeface="+mn-ea"/>
                <a:cs typeface="+mn-cs"/>
              </a:rPr>
              <a:t>Assumptions: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Independence of observations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Homogeneity of variance</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Normality of data</a:t>
            </a:r>
          </a:p>
          <a:p>
            <a:pPr marL="0" indent="0" algn="l" rtl="0">
              <a:buFont typeface="Arial" panose="020B0604020202020204" pitchFamily="34" charset="0"/>
              <a:buNone/>
            </a:pPr>
            <a:r>
              <a:rPr lang="en-US" sz="1200" b="1" i="0" kern="1200" dirty="0">
                <a:solidFill>
                  <a:schemeClr val="tx1"/>
                </a:solidFill>
                <a:effectLst/>
                <a:latin typeface="+mn-lt"/>
                <a:ea typeface="+mn-ea"/>
                <a:cs typeface="+mn-cs"/>
              </a:rPr>
              <a:t>Also notice:</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Types of variables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Sample size</a:t>
            </a:r>
          </a:p>
          <a:p>
            <a:br>
              <a:rPr lang="en-US" dirty="0"/>
            </a:b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9</a:t>
            </a:fld>
            <a:endParaRPr lang="en-IL"/>
          </a:p>
        </p:txBody>
      </p:sp>
    </p:spTree>
    <p:extLst>
      <p:ext uri="{BB962C8B-B14F-4D97-AF65-F5344CB8AC3E}">
        <p14:creationId xmlns:p14="http://schemas.microsoft.com/office/powerpoint/2010/main" val="18003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03/11/2021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47171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03/11/2021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7623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03/11/2021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02388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03/11/2021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3630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8BB8FC7-26C5-435C-A35D-D5EB60D03E04}" type="datetimeFigureOut">
              <a:rPr lang="en-IL" smtClean="0"/>
              <a:t>03/11/2021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707035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8BB8FC7-26C5-435C-A35D-D5EB60D03E04}" type="datetimeFigureOut">
              <a:rPr lang="en-IL" smtClean="0"/>
              <a:t>03/11/2021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193569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29842" y="2505075"/>
            <a:ext cx="3868340"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4629150" y="2505075"/>
            <a:ext cx="3887391"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8BB8FC7-26C5-435C-A35D-D5EB60D03E04}" type="datetimeFigureOut">
              <a:rPr lang="en-IL" smtClean="0"/>
              <a:t>03/11/2021</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3219872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8BB8FC7-26C5-435C-A35D-D5EB60D03E04}" type="datetimeFigureOut">
              <a:rPr lang="en-IL" smtClean="0"/>
              <a:t>03/11/2021</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16333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B8FC7-26C5-435C-A35D-D5EB60D03E04}" type="datetimeFigureOut">
              <a:rPr lang="en-IL" smtClean="0"/>
              <a:t>03/11/2021</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087913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8BB8FC7-26C5-435C-A35D-D5EB60D03E04}" type="datetimeFigureOut">
              <a:rPr lang="en-IL" smtClean="0"/>
              <a:t>03/11/2021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9207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8BB8FC7-26C5-435C-A35D-D5EB60D03E04}" type="datetimeFigureOut">
              <a:rPr lang="en-IL" smtClean="0"/>
              <a:t>03/11/2021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27147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B8FC7-26C5-435C-A35D-D5EB60D03E04}" type="datetimeFigureOut">
              <a:rPr lang="en-IL" smtClean="0"/>
              <a:t>03/11/2021</a:t>
            </a:fld>
            <a:endParaRPr lang="en-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16375-CE96-4A61-92CB-1333DA67E21B}" type="slidenum">
              <a:rPr lang="en-IL" smtClean="0"/>
              <a:t>‹#›</a:t>
            </a:fld>
            <a:endParaRPr lang="en-IL"/>
          </a:p>
        </p:txBody>
      </p:sp>
    </p:spTree>
    <p:extLst>
      <p:ext uri="{BB962C8B-B14F-4D97-AF65-F5344CB8AC3E}">
        <p14:creationId xmlns:p14="http://schemas.microsoft.com/office/powerpoint/2010/main" val="4259274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statdistributions.com/t/?p=0.1&amp;df=12&amp;tail=2"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n illustration of people composing a bell curve, or the normal distribution of data.">
            <a:extLst>
              <a:ext uri="{FF2B5EF4-FFF2-40B4-BE49-F238E27FC236}">
                <a16:creationId xmlns:a16="http://schemas.microsoft.com/office/drawing/2014/main" id="{8E3F37A7-CA8D-C245-8EAC-4511260C6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41" b="9088"/>
          <a:stretch/>
        </p:blipFill>
        <p:spPr bwMode="auto">
          <a:xfrm>
            <a:off x="4557209" y="4741389"/>
            <a:ext cx="4310743" cy="1997195"/>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807E196B-A414-4075-9FFD-B73AF7F0F7F6}"/>
              </a:ext>
            </a:extLst>
          </p:cNvPr>
          <p:cNvSpPr>
            <a:spLocks noGrp="1"/>
          </p:cNvSpPr>
          <p:nvPr>
            <p:ph type="ctrTitle"/>
          </p:nvPr>
        </p:nvSpPr>
        <p:spPr>
          <a:xfrm>
            <a:off x="566927" y="1431235"/>
            <a:ext cx="7980565" cy="2744379"/>
          </a:xfrm>
        </p:spPr>
        <p:txBody>
          <a:bodyPr anchor="b">
            <a:normAutofit/>
          </a:bodyPr>
          <a:lstStyle/>
          <a:p>
            <a:r>
              <a:rPr lang="en-US" sz="5400" b="1" dirty="0">
                <a:solidFill>
                  <a:schemeClr val="tx2"/>
                </a:solidFill>
              </a:rPr>
              <a:t>Tutorial 2</a:t>
            </a:r>
            <a:br>
              <a:rPr lang="en-US" sz="5400" dirty="0">
                <a:solidFill>
                  <a:schemeClr val="tx2"/>
                </a:solidFill>
              </a:rPr>
            </a:br>
            <a:r>
              <a:rPr lang="en-US" sz="4400" dirty="0">
                <a:solidFill>
                  <a:schemeClr val="tx2"/>
                </a:solidFill>
              </a:rPr>
              <a:t>Statistics</a:t>
            </a:r>
            <a:br>
              <a:rPr lang="en-IL" sz="5400" b="1" dirty="0">
                <a:solidFill>
                  <a:schemeClr val="tx2"/>
                </a:solidFill>
              </a:rPr>
            </a:br>
            <a:endParaRPr lang="en-IL" sz="5400" dirty="0">
              <a:solidFill>
                <a:schemeClr val="tx2"/>
              </a:solidFill>
            </a:endParaRPr>
          </a:p>
        </p:txBody>
      </p:sp>
      <p:sp>
        <p:nvSpPr>
          <p:cNvPr id="3" name="כותרת משנה 2">
            <a:extLst>
              <a:ext uri="{FF2B5EF4-FFF2-40B4-BE49-F238E27FC236}">
                <a16:creationId xmlns:a16="http://schemas.microsoft.com/office/drawing/2014/main" id="{6D78004C-859C-428E-AF3C-76956C1FC877}"/>
              </a:ext>
            </a:extLst>
          </p:cNvPr>
          <p:cNvSpPr>
            <a:spLocks noGrp="1"/>
          </p:cNvSpPr>
          <p:nvPr>
            <p:ph type="subTitle" idx="1"/>
          </p:nvPr>
        </p:nvSpPr>
        <p:spPr>
          <a:xfrm>
            <a:off x="1135590" y="4171528"/>
            <a:ext cx="6872818" cy="450447"/>
          </a:xfrm>
        </p:spPr>
        <p:txBody>
          <a:bodyPr anchor="ctr">
            <a:normAutofit/>
          </a:bodyPr>
          <a:lstStyle/>
          <a:p>
            <a:r>
              <a:rPr lang="en-IL" b="1" dirty="0">
                <a:solidFill>
                  <a:schemeClr val="tx2"/>
                </a:solidFill>
              </a:rPr>
              <a:t>Almog Angel</a:t>
            </a:r>
          </a:p>
        </p:txBody>
      </p:sp>
      <p:grpSp>
        <p:nvGrpSpPr>
          <p:cNvPr id="21" name="Group 20">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22" name="Freeform: Shape 21">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28" name="Freeform: Shape 27">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07DE747-9D0C-E747-A833-993BF524D360}"/>
              </a:ext>
            </a:extLst>
          </p:cNvPr>
          <p:cNvSpPr txBox="1"/>
          <p:nvPr/>
        </p:nvSpPr>
        <p:spPr>
          <a:xfrm>
            <a:off x="176931" y="247972"/>
            <a:ext cx="6740704" cy="369332"/>
          </a:xfrm>
          <a:prstGeom prst="rect">
            <a:avLst/>
          </a:prstGeom>
          <a:noFill/>
        </p:spPr>
        <p:txBody>
          <a:bodyPr wrap="square">
            <a:spAutoFit/>
          </a:bodyPr>
          <a:lstStyle/>
          <a:p>
            <a:r>
              <a:rPr lang="he-IL" sz="1800" b="1" dirty="0" err="1">
                <a:solidFill>
                  <a:schemeClr val="tx2"/>
                </a:solidFill>
              </a:rPr>
              <a:t>D</a:t>
            </a:r>
            <a:r>
              <a:rPr lang="en-US" sz="1800" b="1" dirty="0">
                <a:solidFill>
                  <a:schemeClr val="tx2"/>
                </a:solidFill>
              </a:rPr>
              <a:t>r. </a:t>
            </a:r>
            <a:r>
              <a:rPr lang="en-US" sz="1800" b="1" dirty="0" err="1">
                <a:solidFill>
                  <a:schemeClr val="tx2"/>
                </a:solidFill>
              </a:rPr>
              <a:t>Dvir</a:t>
            </a:r>
            <a:r>
              <a:rPr lang="en-US" sz="1800" b="1" dirty="0">
                <a:solidFill>
                  <a:schemeClr val="tx2"/>
                </a:solidFill>
              </a:rPr>
              <a:t> Aran - Introduction to </a:t>
            </a:r>
            <a:r>
              <a:rPr lang="en-US" b="1" dirty="0">
                <a:solidFill>
                  <a:schemeClr val="tx2"/>
                </a:solidFill>
              </a:rPr>
              <a:t>Bioinformatics (236523) Winter 2021</a:t>
            </a:r>
            <a:endParaRPr lang="en-IL" dirty="0"/>
          </a:p>
        </p:txBody>
      </p:sp>
    </p:spTree>
    <p:extLst>
      <p:ext uri="{BB962C8B-B14F-4D97-AF65-F5344CB8AC3E}">
        <p14:creationId xmlns:p14="http://schemas.microsoft.com/office/powerpoint/2010/main" val="309075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Student's t-test</a:t>
            </a:r>
          </a:p>
        </p:txBody>
      </p:sp>
      <p:sp>
        <p:nvSpPr>
          <p:cNvPr id="24" name="TextBox 23">
            <a:extLst>
              <a:ext uri="{FF2B5EF4-FFF2-40B4-BE49-F238E27FC236}">
                <a16:creationId xmlns:a16="http://schemas.microsoft.com/office/drawing/2014/main" id="{0295831E-54C7-404A-ADEF-A87249F3DC5C}"/>
              </a:ext>
            </a:extLst>
          </p:cNvPr>
          <p:cNvSpPr txBox="1"/>
          <p:nvPr/>
        </p:nvSpPr>
        <p:spPr>
          <a:xfrm>
            <a:off x="179418" y="753393"/>
            <a:ext cx="677038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Test how strong the difference (if there is) between two samples</a:t>
            </a:r>
            <a:endParaRPr lang="he-IL" dirty="0">
              <a:solidFill>
                <a:schemeClr val="tx2"/>
              </a:solidFill>
            </a:endParaRPr>
          </a:p>
        </p:txBody>
      </p:sp>
      <p:grpSp>
        <p:nvGrpSpPr>
          <p:cNvPr id="25" name="Group 24">
            <a:extLst>
              <a:ext uri="{FF2B5EF4-FFF2-40B4-BE49-F238E27FC236}">
                <a16:creationId xmlns:a16="http://schemas.microsoft.com/office/drawing/2014/main" id="{515E1B7E-B524-114A-8682-70E0934C48EC}"/>
              </a:ext>
            </a:extLst>
          </p:cNvPr>
          <p:cNvGrpSpPr/>
          <p:nvPr/>
        </p:nvGrpSpPr>
        <p:grpSpPr>
          <a:xfrm>
            <a:off x="763761" y="3314557"/>
            <a:ext cx="5060322" cy="3243080"/>
            <a:chOff x="1878635" y="3794749"/>
            <a:chExt cx="4298868" cy="2755076"/>
          </a:xfrm>
        </p:grpSpPr>
        <p:cxnSp>
          <p:nvCxnSpPr>
            <p:cNvPr id="26" name="Straight Arrow Connector 25">
              <a:extLst>
                <a:ext uri="{FF2B5EF4-FFF2-40B4-BE49-F238E27FC236}">
                  <a16:creationId xmlns:a16="http://schemas.microsoft.com/office/drawing/2014/main" id="{B6CE99F9-6EDD-E842-A51A-12F4EB15396E}"/>
                </a:ext>
              </a:extLst>
            </p:cNvPr>
            <p:cNvCxnSpPr/>
            <p:nvPr/>
          </p:nvCxnSpPr>
          <p:spPr>
            <a:xfrm>
              <a:off x="1878635" y="6212924"/>
              <a:ext cx="42988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A741E1-4C2D-5F4C-8D8C-0C1848F20959}"/>
                </a:ext>
              </a:extLst>
            </p:cNvPr>
            <p:cNvCxnSpPr/>
            <p:nvPr/>
          </p:nvCxnSpPr>
          <p:spPr>
            <a:xfrm flipV="1">
              <a:off x="2199337" y="3794749"/>
              <a:ext cx="0" cy="2755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E65694-B591-394D-85A7-383081D6ED07}"/>
              </a:ext>
            </a:extLst>
          </p:cNvPr>
          <p:cNvGrpSpPr/>
          <p:nvPr/>
        </p:nvGrpSpPr>
        <p:grpSpPr>
          <a:xfrm>
            <a:off x="1090530" y="4194362"/>
            <a:ext cx="4260346" cy="1966699"/>
            <a:chOff x="1004900" y="3982962"/>
            <a:chExt cx="4260346" cy="1966699"/>
          </a:xfrm>
        </p:grpSpPr>
        <p:sp>
          <p:nvSpPr>
            <p:cNvPr id="51" name="Freeform 50">
              <a:extLst>
                <a:ext uri="{FF2B5EF4-FFF2-40B4-BE49-F238E27FC236}">
                  <a16:creationId xmlns:a16="http://schemas.microsoft.com/office/drawing/2014/main" id="{8B76CD62-16E2-974F-915E-233D80D75257}"/>
                </a:ext>
              </a:extLst>
            </p:cNvPr>
            <p:cNvSpPr/>
            <p:nvPr/>
          </p:nvSpPr>
          <p:spPr>
            <a:xfrm>
              <a:off x="1004900" y="3982963"/>
              <a:ext cx="3345286" cy="1966698"/>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Freeform 54">
              <a:extLst>
                <a:ext uri="{FF2B5EF4-FFF2-40B4-BE49-F238E27FC236}">
                  <a16:creationId xmlns:a16="http://schemas.microsoft.com/office/drawing/2014/main" id="{6E1512C6-638A-DD4E-A0C5-0483554460A0}"/>
                </a:ext>
              </a:extLst>
            </p:cNvPr>
            <p:cNvSpPr/>
            <p:nvPr/>
          </p:nvSpPr>
          <p:spPr>
            <a:xfrm>
              <a:off x="1919960" y="3982962"/>
              <a:ext cx="3345286" cy="1966698"/>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ABE694B5-604A-1B45-A6BD-C06A6CCEED78}"/>
              </a:ext>
            </a:extLst>
          </p:cNvPr>
          <p:cNvCxnSpPr>
            <a:stCxn id="51" idx="3"/>
          </p:cNvCxnSpPr>
          <p:nvPr/>
        </p:nvCxnSpPr>
        <p:spPr>
          <a:xfrm>
            <a:off x="2861084" y="4194407"/>
            <a:ext cx="19261" cy="196665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27D0FD4C-AFE7-6E4A-8591-64462B82D73B}"/>
              </a:ext>
            </a:extLst>
          </p:cNvPr>
          <p:cNvSpPr txBox="1"/>
          <p:nvPr/>
        </p:nvSpPr>
        <p:spPr>
          <a:xfrm>
            <a:off x="2666293" y="3686037"/>
            <a:ext cx="508716" cy="400110"/>
          </a:xfrm>
          <a:prstGeom prst="rect">
            <a:avLst/>
          </a:prstGeom>
          <a:noFill/>
        </p:spPr>
        <p:txBody>
          <a:bodyPr wrap="square">
            <a:spAutoFit/>
          </a:bodyPr>
          <a:lstStyle/>
          <a:p>
            <a:r>
              <a:rPr lang="en-US" sz="2000" b="1" dirty="0">
                <a:solidFill>
                  <a:schemeClr val="accent1">
                    <a:lumMod val="75000"/>
                  </a:schemeClr>
                </a:solidFill>
              </a:rPr>
              <a:t>X̄</a:t>
            </a:r>
            <a:r>
              <a:rPr lang="en-US" sz="2000" b="1" baseline="-25000" dirty="0">
                <a:solidFill>
                  <a:schemeClr val="accent1">
                    <a:lumMod val="75000"/>
                  </a:schemeClr>
                </a:solidFill>
              </a:rPr>
              <a:t>2</a:t>
            </a:r>
            <a:endParaRPr lang="en-US" sz="2000" b="1" dirty="0">
              <a:solidFill>
                <a:schemeClr val="accent1">
                  <a:lumMod val="75000"/>
                </a:schemeClr>
              </a:solidFill>
            </a:endParaRPr>
          </a:p>
        </p:txBody>
      </p:sp>
      <p:sp>
        <p:nvSpPr>
          <p:cNvPr id="59" name="TextBox 58">
            <a:extLst>
              <a:ext uri="{FF2B5EF4-FFF2-40B4-BE49-F238E27FC236}">
                <a16:creationId xmlns:a16="http://schemas.microsoft.com/office/drawing/2014/main" id="{6DBA7E21-006D-F14A-864A-F4373C2B38A9}"/>
              </a:ext>
            </a:extLst>
          </p:cNvPr>
          <p:cNvSpPr txBox="1"/>
          <p:nvPr/>
        </p:nvSpPr>
        <p:spPr>
          <a:xfrm>
            <a:off x="2517302" y="6189714"/>
            <a:ext cx="710830" cy="369332"/>
          </a:xfrm>
          <a:prstGeom prst="rect">
            <a:avLst/>
          </a:prstGeom>
          <a:noFill/>
        </p:spPr>
        <p:txBody>
          <a:bodyPr wrap="square">
            <a:spAutoFit/>
          </a:bodyPr>
          <a:lstStyle/>
          <a:p>
            <a:r>
              <a:rPr lang="en-US" sz="1800" b="1" dirty="0">
                <a:solidFill>
                  <a:schemeClr val="accent1">
                    <a:lumMod val="75000"/>
                  </a:schemeClr>
                </a:solidFill>
              </a:rPr>
              <a:t>174.8</a:t>
            </a:r>
            <a:endParaRPr lang="en-IL" dirty="0"/>
          </a:p>
        </p:txBody>
      </p:sp>
      <p:cxnSp>
        <p:nvCxnSpPr>
          <p:cNvPr id="60" name="Straight Connector 59">
            <a:extLst>
              <a:ext uri="{FF2B5EF4-FFF2-40B4-BE49-F238E27FC236}">
                <a16:creationId xmlns:a16="http://schemas.microsoft.com/office/drawing/2014/main" id="{FB3999EF-5EC9-004D-9EB5-AD71741FBC2B}"/>
              </a:ext>
            </a:extLst>
          </p:cNvPr>
          <p:cNvCxnSpPr/>
          <p:nvPr/>
        </p:nvCxnSpPr>
        <p:spPr>
          <a:xfrm>
            <a:off x="3781688" y="4194407"/>
            <a:ext cx="19261" cy="196665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6A13A492-51A8-8942-B737-F0A3CCEE9198}"/>
              </a:ext>
            </a:extLst>
          </p:cNvPr>
          <p:cNvSpPr txBox="1"/>
          <p:nvPr/>
        </p:nvSpPr>
        <p:spPr>
          <a:xfrm>
            <a:off x="3586897" y="3686037"/>
            <a:ext cx="508716" cy="400110"/>
          </a:xfrm>
          <a:prstGeom prst="rect">
            <a:avLst/>
          </a:prstGeom>
          <a:noFill/>
        </p:spPr>
        <p:txBody>
          <a:bodyPr wrap="square">
            <a:spAutoFit/>
          </a:bodyPr>
          <a:lstStyle/>
          <a:p>
            <a:r>
              <a:rPr lang="en-US" sz="2000" b="1" dirty="0">
                <a:solidFill>
                  <a:schemeClr val="accent1">
                    <a:lumMod val="75000"/>
                  </a:schemeClr>
                </a:solidFill>
              </a:rPr>
              <a:t>X̄</a:t>
            </a:r>
            <a:r>
              <a:rPr lang="en-US" sz="2000" b="1" baseline="-25000" dirty="0">
                <a:solidFill>
                  <a:schemeClr val="accent1">
                    <a:lumMod val="75000"/>
                  </a:schemeClr>
                </a:solidFill>
              </a:rPr>
              <a:t>1</a:t>
            </a:r>
            <a:endParaRPr lang="en-US" sz="2000" b="1" dirty="0">
              <a:solidFill>
                <a:schemeClr val="accent1">
                  <a:lumMod val="75000"/>
                </a:schemeClr>
              </a:solidFill>
            </a:endParaRPr>
          </a:p>
        </p:txBody>
      </p:sp>
      <p:sp>
        <p:nvSpPr>
          <p:cNvPr id="62" name="TextBox 61">
            <a:extLst>
              <a:ext uri="{FF2B5EF4-FFF2-40B4-BE49-F238E27FC236}">
                <a16:creationId xmlns:a16="http://schemas.microsoft.com/office/drawing/2014/main" id="{84B1215D-86FA-4B4E-B52B-9066927B91A9}"/>
              </a:ext>
            </a:extLst>
          </p:cNvPr>
          <p:cNvSpPr txBox="1"/>
          <p:nvPr/>
        </p:nvSpPr>
        <p:spPr>
          <a:xfrm>
            <a:off x="3437906" y="6189714"/>
            <a:ext cx="710830" cy="369332"/>
          </a:xfrm>
          <a:prstGeom prst="rect">
            <a:avLst/>
          </a:prstGeom>
          <a:noFill/>
        </p:spPr>
        <p:txBody>
          <a:bodyPr wrap="square">
            <a:spAutoFit/>
          </a:bodyPr>
          <a:lstStyle/>
          <a:p>
            <a:r>
              <a:rPr lang="en-US" sz="1800" b="1" dirty="0">
                <a:solidFill>
                  <a:schemeClr val="accent1">
                    <a:lumMod val="75000"/>
                  </a:schemeClr>
                </a:solidFill>
              </a:rPr>
              <a:t>193</a:t>
            </a:r>
            <a:endParaRPr lang="en-IL" dirty="0"/>
          </a:p>
        </p:txBody>
      </p:sp>
      <p:grpSp>
        <p:nvGrpSpPr>
          <p:cNvPr id="14" name="Group 13">
            <a:extLst>
              <a:ext uri="{FF2B5EF4-FFF2-40B4-BE49-F238E27FC236}">
                <a16:creationId xmlns:a16="http://schemas.microsoft.com/office/drawing/2014/main" id="{F02EB340-68D7-C741-A417-63348E14FC26}"/>
              </a:ext>
            </a:extLst>
          </p:cNvPr>
          <p:cNvGrpSpPr/>
          <p:nvPr/>
        </p:nvGrpSpPr>
        <p:grpSpPr>
          <a:xfrm>
            <a:off x="522975" y="5165011"/>
            <a:ext cx="5392860" cy="1008941"/>
            <a:chOff x="-105858" y="1955190"/>
            <a:chExt cx="5392860" cy="1008941"/>
          </a:xfrm>
        </p:grpSpPr>
        <p:sp>
          <p:nvSpPr>
            <p:cNvPr id="63" name="Freeform 62">
              <a:extLst>
                <a:ext uri="{FF2B5EF4-FFF2-40B4-BE49-F238E27FC236}">
                  <a16:creationId xmlns:a16="http://schemas.microsoft.com/office/drawing/2014/main" id="{57E61F68-DEF9-9F4C-8998-9DAB51083CFF}"/>
                </a:ext>
              </a:extLst>
            </p:cNvPr>
            <p:cNvSpPr/>
            <p:nvPr/>
          </p:nvSpPr>
          <p:spPr>
            <a:xfrm>
              <a:off x="-105858" y="1957064"/>
              <a:ext cx="4432915" cy="100706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Freeform 63">
              <a:extLst>
                <a:ext uri="{FF2B5EF4-FFF2-40B4-BE49-F238E27FC236}">
                  <a16:creationId xmlns:a16="http://schemas.microsoft.com/office/drawing/2014/main" id="{F9E3C428-9CC0-FD46-A4EA-25D59721CB9B}"/>
                </a:ext>
              </a:extLst>
            </p:cNvPr>
            <p:cNvSpPr/>
            <p:nvPr/>
          </p:nvSpPr>
          <p:spPr>
            <a:xfrm>
              <a:off x="854087" y="1955190"/>
              <a:ext cx="4432915" cy="100706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A5FB230-4E6F-4A4E-99FD-C2BB3D149388}"/>
              </a:ext>
            </a:extLst>
          </p:cNvPr>
          <p:cNvGrpSpPr/>
          <p:nvPr/>
        </p:nvGrpSpPr>
        <p:grpSpPr>
          <a:xfrm>
            <a:off x="2246423" y="3925178"/>
            <a:ext cx="2045631" cy="2230704"/>
            <a:chOff x="3301725" y="-364429"/>
            <a:chExt cx="2045631" cy="2230704"/>
          </a:xfrm>
        </p:grpSpPr>
        <p:sp>
          <p:nvSpPr>
            <p:cNvPr id="65" name="Freeform 64">
              <a:extLst>
                <a:ext uri="{FF2B5EF4-FFF2-40B4-BE49-F238E27FC236}">
                  <a16:creationId xmlns:a16="http://schemas.microsoft.com/office/drawing/2014/main" id="{5560B69F-EBC5-2245-B611-35B69D2DC2CF}"/>
                </a:ext>
              </a:extLst>
            </p:cNvPr>
            <p:cNvSpPr/>
            <p:nvPr/>
          </p:nvSpPr>
          <p:spPr>
            <a:xfrm>
              <a:off x="3301725" y="-360607"/>
              <a:ext cx="1135892" cy="2226882"/>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Freeform 65">
              <a:extLst>
                <a:ext uri="{FF2B5EF4-FFF2-40B4-BE49-F238E27FC236}">
                  <a16:creationId xmlns:a16="http://schemas.microsoft.com/office/drawing/2014/main" id="{18E3773F-155B-8948-90BD-E87535293E3A}"/>
                </a:ext>
              </a:extLst>
            </p:cNvPr>
            <p:cNvSpPr/>
            <p:nvPr/>
          </p:nvSpPr>
          <p:spPr>
            <a:xfrm>
              <a:off x="4211464" y="-364429"/>
              <a:ext cx="1135892" cy="2226882"/>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2" name="TextBox 71">
            <a:extLst>
              <a:ext uri="{FF2B5EF4-FFF2-40B4-BE49-F238E27FC236}">
                <a16:creationId xmlns:a16="http://schemas.microsoft.com/office/drawing/2014/main" id="{EF932F1F-7AC5-3F42-8006-7A08EF0B12FC}"/>
              </a:ext>
            </a:extLst>
          </p:cNvPr>
          <p:cNvSpPr txBox="1"/>
          <p:nvPr/>
        </p:nvSpPr>
        <p:spPr>
          <a:xfrm>
            <a:off x="245118" y="1623825"/>
            <a:ext cx="1376792" cy="523220"/>
          </a:xfrm>
          <a:prstGeom prst="rect">
            <a:avLst/>
          </a:prstGeom>
          <a:noFill/>
        </p:spPr>
        <p:txBody>
          <a:bodyPr wrap="square">
            <a:spAutoFit/>
          </a:bodyPr>
          <a:lstStyle/>
          <a:p>
            <a:r>
              <a:rPr lang="en-US" sz="2800" b="1" dirty="0">
                <a:solidFill>
                  <a:schemeClr val="tx1"/>
                </a:solidFill>
              </a:rPr>
              <a:t>t-value</a:t>
            </a:r>
            <a:endParaRPr lang="en-IL" sz="2800" dirty="0">
              <a:solidFill>
                <a:schemeClr val="tx1"/>
              </a:solidFill>
            </a:endParaRPr>
          </a:p>
        </p:txBody>
      </p:sp>
      <p:pic>
        <p:nvPicPr>
          <p:cNvPr id="73" name="Picture 4">
            <a:extLst>
              <a:ext uri="{FF2B5EF4-FFF2-40B4-BE49-F238E27FC236}">
                <a16:creationId xmlns:a16="http://schemas.microsoft.com/office/drawing/2014/main" id="{F024A0A8-C962-2944-BE0D-96E507F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2B542F6-E98B-614F-9FAC-12B95731454F}"/>
                  </a:ext>
                </a:extLst>
              </p:cNvPr>
              <p:cNvSpPr txBox="1"/>
              <p:nvPr/>
            </p:nvSpPr>
            <p:spPr>
              <a:xfrm>
                <a:off x="1272154" y="1564969"/>
                <a:ext cx="1376793" cy="631391"/>
              </a:xfrm>
              <a:prstGeom prst="rect">
                <a:avLst/>
              </a:prstGeom>
              <a:noFill/>
            </p:spPr>
            <p:txBody>
              <a:bodyPr wrap="square">
                <a:spAutoFit/>
              </a:bodyPr>
              <a:lstStyle/>
              <a:p>
                <a:pPr marL="0" algn="r" defTabSz="457200" rtl="1" eaLnBrk="1" latinLnBrk="0" hangingPunct="1"/>
                <a14:m>
                  <m:oMath xmlns:m="http://schemas.openxmlformats.org/officeDocument/2006/math">
                    <m:r>
                      <a:rPr lang="en-US" sz="2400" b="1" i="1" smtClean="0">
                        <a:solidFill>
                          <a:schemeClr val="tx1"/>
                        </a:solidFill>
                        <a:latin typeface="Cambria Math" panose="02040503050406030204" pitchFamily="18" charset="0"/>
                      </a:rPr>
                      <m:t>=</m:t>
                    </m:r>
                    <m:f>
                      <m:fPr>
                        <m:ctrlPr>
                          <a:rPr lang="en-US" sz="2400" b="1" i="1" smtClean="0">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𝒔𝒊𝒈𝒏𝒂𝒍</m:t>
                        </m:r>
                      </m:num>
                      <m:den>
                        <m:r>
                          <a:rPr lang="en-US" sz="2400" b="1" i="1" smtClean="0">
                            <a:solidFill>
                              <a:schemeClr val="tx1"/>
                            </a:solidFill>
                            <a:latin typeface="Cambria Math" panose="02040503050406030204" pitchFamily="18" charset="0"/>
                          </a:rPr>
                          <m:t>𝒏𝒐𝒊𝒔𝒆</m:t>
                        </m:r>
                      </m:den>
                    </m:f>
                  </m:oMath>
                </a14:m>
                <a:r>
                  <a:rPr lang="en-IL" sz="2400" dirty="0">
                    <a:solidFill>
                      <a:schemeClr val="tx1"/>
                    </a:solidFill>
                  </a:rPr>
                  <a:t> </a:t>
                </a:r>
                <a:endParaRPr lang="en-IL" sz="2400" dirty="0"/>
              </a:p>
            </p:txBody>
          </p:sp>
        </mc:Choice>
        <mc:Fallback xmlns="">
          <p:sp>
            <p:nvSpPr>
              <p:cNvPr id="75" name="TextBox 74">
                <a:extLst>
                  <a:ext uri="{FF2B5EF4-FFF2-40B4-BE49-F238E27FC236}">
                    <a16:creationId xmlns:a16="http://schemas.microsoft.com/office/drawing/2014/main" id="{52B542F6-E98B-614F-9FAC-12B95731454F}"/>
                  </a:ext>
                </a:extLst>
              </p:cNvPr>
              <p:cNvSpPr txBox="1">
                <a:spLocks noRot="1" noChangeAspect="1" noMove="1" noResize="1" noEditPoints="1" noAdjustHandles="1" noChangeArrowheads="1" noChangeShapeType="1" noTextEdit="1"/>
              </p:cNvSpPr>
              <p:nvPr/>
            </p:nvSpPr>
            <p:spPr>
              <a:xfrm>
                <a:off x="1272154" y="1564969"/>
                <a:ext cx="1376793" cy="631391"/>
              </a:xfrm>
              <a:prstGeom prst="rect">
                <a:avLst/>
              </a:prstGeom>
              <a:blipFill>
                <a:blip r:embed="rId4"/>
                <a:stretch>
                  <a:fillRect r="-7339" b="-1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041D95A-5E3F-164F-9FBA-C69EF1835F61}"/>
                  </a:ext>
                </a:extLst>
              </p:cNvPr>
              <p:cNvSpPr txBox="1"/>
              <p:nvPr/>
            </p:nvSpPr>
            <p:spPr>
              <a:xfrm>
                <a:off x="2508621" y="1439188"/>
                <a:ext cx="1627644" cy="1133195"/>
              </a:xfrm>
              <a:prstGeom prst="rect">
                <a:avLst/>
              </a:prstGeom>
              <a:noFill/>
            </p:spPr>
            <p:txBody>
              <a:bodyPr wrap="square">
                <a:spAutoFit/>
              </a:bodyPr>
              <a:lstStyle/>
              <a:p>
                <a:pPr marL="0" algn="r" defTabSz="457200" rtl="1" eaLnBrk="1" latinLnBrk="0" hangingPunct="1"/>
                <a:r>
                  <a:rPr lang="en-IL" sz="2800" dirty="0">
                    <a:solidFill>
                      <a:schemeClr val="tx1"/>
                    </a:solidFill>
                  </a:rPr>
                  <a:t>=  </a:t>
                </a:r>
                <a14:m>
                  <m:oMath xmlns:m="http://schemas.openxmlformats.org/officeDocument/2006/math">
                    <m:f>
                      <m:fPr>
                        <m:ctrlPr>
                          <a:rPr lang="en-IL" sz="2800" i="1" smtClean="0">
                            <a:solidFill>
                              <a:schemeClr val="tx1"/>
                            </a:solidFill>
                            <a:latin typeface="Cambria Math" panose="02040503050406030204" pitchFamily="18" charset="0"/>
                          </a:rPr>
                        </m:ctrlPr>
                      </m:fPr>
                      <m:num>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𝑋</m:t>
                            </m:r>
                            <m:r>
                              <m:rPr>
                                <m:nor/>
                              </m:rPr>
                              <a:rPr lang="en-US" sz="2800" b="1" dirty="0">
                                <a:solidFill>
                                  <a:schemeClr val="tx1"/>
                                </a:solidFill>
                              </a:rPr>
                              <m:t>̄</m:t>
                            </m:r>
                            <m:r>
                              <a:rPr lang="en-US" sz="2800" b="0" i="1" baseline="-25000"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𝑋</m:t>
                            </m:r>
                            <m:r>
                              <m:rPr>
                                <m:nor/>
                              </m:rPr>
                              <a:rPr lang="en-US" sz="2800" b="1" dirty="0">
                                <a:solidFill>
                                  <a:schemeClr val="tx1"/>
                                </a:solidFill>
                              </a:rPr>
                              <m:t>̄</m:t>
                            </m:r>
                            <m:r>
                              <a:rPr lang="en-US" sz="2800" b="0" i="1" baseline="-25000" smtClean="0">
                                <a:solidFill>
                                  <a:schemeClr val="tx1"/>
                                </a:solidFill>
                                <a:latin typeface="Cambria Math" panose="02040503050406030204" pitchFamily="18" charset="0"/>
                              </a:rPr>
                              <m:t>2</m:t>
                            </m:r>
                          </m:e>
                        </m:d>
                        <m:r>
                          <a:rPr lang="en-US" sz="2800" b="0" i="1" smtClean="0">
                            <a:solidFill>
                              <a:schemeClr val="tx1"/>
                            </a:solidFill>
                            <a:latin typeface="Cambria Math" panose="02040503050406030204" pitchFamily="18" charset="0"/>
                          </a:rPr>
                          <m:t> </m:t>
                        </m:r>
                      </m:num>
                      <m:den>
                        <m:rad>
                          <m:radPr>
                            <m:degHide m:val="on"/>
                            <m:ctrlPr>
                              <a:rPr lang="en-IL" sz="2800" i="1" smtClean="0">
                                <a:solidFill>
                                  <a:schemeClr val="tx1"/>
                                </a:solidFill>
                                <a:latin typeface="Cambria Math" panose="02040503050406030204" pitchFamily="18" charset="0"/>
                              </a:rPr>
                            </m:ctrlPr>
                          </m:radPr>
                          <m:deg/>
                          <m:e>
                            <m:f>
                              <m:fPr>
                                <m:ctrlPr>
                                  <a:rPr lang="en-IL"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m:t>
                                </m:r>
                                <m:r>
                                  <a:rPr lang="en-US" sz="2800" b="0" i="1" baseline="-25000" smtClean="0">
                                    <a:solidFill>
                                      <a:schemeClr val="tx1"/>
                                    </a:solidFill>
                                    <a:latin typeface="Cambria Math" panose="02040503050406030204" pitchFamily="18" charset="0"/>
                                  </a:rPr>
                                  <m:t>1</m:t>
                                </m:r>
                                <m:r>
                                  <a:rPr lang="en-US" sz="2800" b="0" i="1" baseline="30000" smtClean="0">
                                    <a:solidFill>
                                      <a:schemeClr val="tx1"/>
                                    </a:solidFill>
                                    <a:latin typeface="Cambria Math" panose="02040503050406030204" pitchFamily="18" charset="0"/>
                                  </a:rPr>
                                  <m:t>2</m:t>
                                </m:r>
                              </m:num>
                              <m:den>
                                <m:r>
                                  <a:rPr lang="en-US" sz="2800" b="0" i="1" smtClean="0">
                                    <a:solidFill>
                                      <a:schemeClr val="tx1"/>
                                    </a:solidFill>
                                    <a:latin typeface="Cambria Math" panose="02040503050406030204" pitchFamily="18" charset="0"/>
                                  </a:rPr>
                                  <m:t>𝑛</m:t>
                                </m:r>
                                <m:r>
                                  <a:rPr lang="en-US" sz="2800" b="0" i="1" baseline="-25000" smtClean="0">
                                    <a:solidFill>
                                      <a:schemeClr val="tx1"/>
                                    </a:solidFill>
                                    <a:latin typeface="Cambria Math" panose="02040503050406030204" pitchFamily="18" charset="0"/>
                                  </a:rPr>
                                  <m:t>1</m:t>
                                </m:r>
                              </m:den>
                            </m:f>
                            <m:r>
                              <a:rPr lang="en-US" sz="2800" b="0" i="1" smtClean="0">
                                <a:solidFill>
                                  <a:schemeClr val="tx1"/>
                                </a:solidFill>
                                <a:latin typeface="Cambria Math" panose="02040503050406030204" pitchFamily="18" charset="0"/>
                              </a:rPr>
                              <m:t>+</m:t>
                            </m:r>
                            <m:f>
                              <m:fPr>
                                <m:ctrlPr>
                                  <a:rPr lang="en-IL"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𝑆</m:t>
                                </m:r>
                                <m:r>
                                  <a:rPr lang="en-US" sz="2800" b="0" i="1" baseline="-25000" smtClean="0">
                                    <a:solidFill>
                                      <a:schemeClr val="tx1"/>
                                    </a:solidFill>
                                    <a:latin typeface="Cambria Math" panose="02040503050406030204" pitchFamily="18" charset="0"/>
                                  </a:rPr>
                                  <m:t>2</m:t>
                                </m:r>
                                <m:r>
                                  <a:rPr lang="en-US" sz="2800" i="1" baseline="30000">
                                    <a:solidFill>
                                      <a:schemeClr val="tx1"/>
                                    </a:solidFill>
                                    <a:latin typeface="Cambria Math" panose="02040503050406030204" pitchFamily="18" charset="0"/>
                                  </a:rPr>
                                  <m:t>2</m:t>
                                </m:r>
                              </m:num>
                              <m:den>
                                <m:r>
                                  <a:rPr lang="en-US" sz="2800" i="1">
                                    <a:solidFill>
                                      <a:schemeClr val="tx1"/>
                                    </a:solidFill>
                                    <a:latin typeface="Cambria Math" panose="02040503050406030204" pitchFamily="18" charset="0"/>
                                  </a:rPr>
                                  <m:t>𝑛</m:t>
                                </m:r>
                                <m:r>
                                  <a:rPr lang="en-US" sz="2800" b="0" i="1" baseline="-25000" smtClean="0">
                                    <a:solidFill>
                                      <a:schemeClr val="tx1"/>
                                    </a:solidFill>
                                    <a:latin typeface="Cambria Math" panose="02040503050406030204" pitchFamily="18" charset="0"/>
                                  </a:rPr>
                                  <m:t>2</m:t>
                                </m:r>
                              </m:den>
                            </m:f>
                          </m:e>
                        </m:rad>
                      </m:den>
                    </m:f>
                  </m:oMath>
                </a14:m>
                <a:r>
                  <a:rPr lang="en-IL" sz="2800" dirty="0">
                    <a:solidFill>
                      <a:schemeClr val="tx1"/>
                    </a:solidFill>
                  </a:rPr>
                  <a:t> </a:t>
                </a:r>
                <a:endParaRPr lang="en-IL" sz="2800" dirty="0"/>
              </a:p>
            </p:txBody>
          </p:sp>
        </mc:Choice>
        <mc:Fallback xmlns="">
          <p:sp>
            <p:nvSpPr>
              <p:cNvPr id="76" name="TextBox 75">
                <a:extLst>
                  <a:ext uri="{FF2B5EF4-FFF2-40B4-BE49-F238E27FC236}">
                    <a16:creationId xmlns:a16="http://schemas.microsoft.com/office/drawing/2014/main" id="{5041D95A-5E3F-164F-9FBA-C69EF1835F61}"/>
                  </a:ext>
                </a:extLst>
              </p:cNvPr>
              <p:cNvSpPr txBox="1">
                <a:spLocks noRot="1" noChangeAspect="1" noMove="1" noResize="1" noEditPoints="1" noAdjustHandles="1" noChangeArrowheads="1" noChangeShapeType="1" noTextEdit="1"/>
              </p:cNvSpPr>
              <p:nvPr/>
            </p:nvSpPr>
            <p:spPr>
              <a:xfrm>
                <a:off x="2508621" y="1439188"/>
                <a:ext cx="1627644" cy="1133195"/>
              </a:xfrm>
              <a:prstGeom prst="rect">
                <a:avLst/>
              </a:prstGeom>
              <a:blipFill>
                <a:blip r:embed="rId5"/>
                <a:stretch>
                  <a:fillRect l="-4651" r="-7752" b="-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9056234-B4D7-7445-A131-C2D05A608FCD}"/>
                  </a:ext>
                </a:extLst>
              </p:cNvPr>
              <p:cNvSpPr txBox="1"/>
              <p:nvPr/>
            </p:nvSpPr>
            <p:spPr>
              <a:xfrm>
                <a:off x="3791590" y="1484088"/>
                <a:ext cx="2367601" cy="1083117"/>
              </a:xfrm>
              <a:prstGeom prst="rect">
                <a:avLst/>
              </a:prstGeom>
              <a:noFill/>
            </p:spPr>
            <p:txBody>
              <a:bodyPr wrap="square">
                <a:spAutoFit/>
              </a:bodyPr>
              <a:lstStyle/>
              <a:p>
                <a:pPr marL="0" algn="r" defTabSz="457200" rtl="1" eaLnBrk="1" latinLnBrk="0" hangingPunct="1"/>
                <a14:m>
                  <m:oMath xmlns:m="http://schemas.openxmlformats.org/officeDocument/2006/math">
                    <m:r>
                      <a:rPr lang="en-US" sz="2800" b="0" i="1" smtClean="0">
                        <a:latin typeface="Cambria Math" panose="02040503050406030204" pitchFamily="18" charset="0"/>
                      </a:rPr>
                      <m:t>= </m:t>
                    </m:r>
                    <m:f>
                      <m:fPr>
                        <m:ctrlPr>
                          <a:rPr lang="en-IL" sz="2800" i="1" smtClean="0">
                            <a:latin typeface="Cambria Math" panose="02040503050406030204" pitchFamily="18" charset="0"/>
                          </a:rPr>
                        </m:ctrlPr>
                      </m:fPr>
                      <m:num>
                        <m:d>
                          <m:dPr>
                            <m:begChr m:val="|"/>
                            <m:endChr m:val="|"/>
                            <m:ctrlPr>
                              <a:rPr lang="en-US" sz="2800" i="1">
                                <a:latin typeface="Cambria Math" panose="02040503050406030204" pitchFamily="18" charset="0"/>
                              </a:rPr>
                            </m:ctrlPr>
                          </m:dPr>
                          <m:e>
                            <m:r>
                              <a:rPr lang="en-US" sz="2800" i="1" smtClean="0">
                                <a:latin typeface="Cambria Math" panose="02040503050406030204" pitchFamily="18" charset="0"/>
                              </a:rPr>
                              <m:t>1</m:t>
                            </m:r>
                            <m:r>
                              <a:rPr lang="en-US" sz="2800" b="0" i="1" smtClean="0">
                                <a:latin typeface="Cambria Math" panose="02040503050406030204" pitchFamily="18" charset="0"/>
                              </a:rPr>
                              <m:t>93</m:t>
                            </m:r>
                            <m:r>
                              <a:rPr lang="en-US" sz="2800" i="1">
                                <a:latin typeface="Cambria Math" panose="02040503050406030204" pitchFamily="18" charset="0"/>
                              </a:rPr>
                              <m:t>−</m:t>
                            </m:r>
                            <m:r>
                              <a:rPr lang="en-US" sz="2800" b="0" i="1" smtClean="0">
                                <a:latin typeface="Cambria Math" panose="02040503050406030204" pitchFamily="18" charset="0"/>
                              </a:rPr>
                              <m:t>174.8</m:t>
                            </m:r>
                          </m:e>
                        </m:d>
                        <m:r>
                          <a:rPr lang="en-US" sz="2800" i="1">
                            <a:latin typeface="Cambria Math" panose="02040503050406030204" pitchFamily="18" charset="0"/>
                          </a:rPr>
                          <m:t> </m:t>
                        </m:r>
                      </m:num>
                      <m:den>
                        <m:rad>
                          <m:radPr>
                            <m:degHide m:val="on"/>
                            <m:ctrlPr>
                              <a:rPr lang="en-IL" sz="2800" i="1">
                                <a:latin typeface="Cambria Math" panose="02040503050406030204" pitchFamily="18" charset="0"/>
                              </a:rPr>
                            </m:ctrlPr>
                          </m:radPr>
                          <m:deg/>
                          <m:e>
                            <m:f>
                              <m:fPr>
                                <m:ctrlPr>
                                  <a:rPr lang="en-IL" sz="2800" i="1">
                                    <a:latin typeface="Cambria Math" panose="02040503050406030204" pitchFamily="18" charset="0"/>
                                  </a:rPr>
                                </m:ctrlPr>
                              </m:fPr>
                              <m:num>
                                <m:r>
                                  <a:rPr lang="en-US" sz="2800" b="0" i="1" smtClean="0">
                                    <a:latin typeface="Cambria Math" panose="02040503050406030204" pitchFamily="18" charset="0"/>
                                  </a:rPr>
                                  <m:t>156</m:t>
                                </m:r>
                              </m:num>
                              <m:den>
                                <m:r>
                                  <a:rPr lang="en-US" sz="2800" b="0" i="1" smtClean="0">
                                    <a:latin typeface="Cambria Math" panose="02040503050406030204" pitchFamily="18" charset="0"/>
                                  </a:rPr>
                                  <m:t>10</m:t>
                                </m:r>
                              </m:den>
                            </m:f>
                            <m:r>
                              <a:rPr lang="en-US" sz="2800" b="0" i="1" smtClean="0">
                                <a:latin typeface="Cambria Math" panose="02040503050406030204" pitchFamily="18" charset="0"/>
                              </a:rPr>
                              <m:t>+</m:t>
                            </m:r>
                            <m:f>
                              <m:fPr>
                                <m:ctrlPr>
                                  <a:rPr lang="en-IL" sz="2800" i="1">
                                    <a:latin typeface="Cambria Math" panose="02040503050406030204" pitchFamily="18" charset="0"/>
                                  </a:rPr>
                                </m:ctrlPr>
                              </m:fPr>
                              <m:num>
                                <m:r>
                                  <a:rPr lang="en-US" sz="2800" b="0" i="1" smtClean="0">
                                    <a:latin typeface="Cambria Math" panose="02040503050406030204" pitchFamily="18" charset="0"/>
                                  </a:rPr>
                                  <m:t>155.51</m:t>
                                </m:r>
                              </m:num>
                              <m:den>
                                <m:r>
                                  <a:rPr lang="en-US" sz="2800" b="0" i="1" smtClean="0">
                                    <a:latin typeface="Cambria Math" panose="02040503050406030204" pitchFamily="18" charset="0"/>
                                  </a:rPr>
                                  <m:t>10</m:t>
                                </m:r>
                              </m:den>
                            </m:f>
                          </m:e>
                        </m:rad>
                      </m:den>
                    </m:f>
                  </m:oMath>
                </a14:m>
                <a:r>
                  <a:rPr lang="en-IL" sz="2800" dirty="0">
                    <a:solidFill>
                      <a:schemeClr val="tx1"/>
                    </a:solidFill>
                  </a:rPr>
                  <a:t> </a:t>
                </a:r>
                <a:endParaRPr lang="en-IL" sz="2800" dirty="0"/>
              </a:p>
            </p:txBody>
          </p:sp>
        </mc:Choice>
        <mc:Fallback xmlns="">
          <p:sp>
            <p:nvSpPr>
              <p:cNvPr id="78" name="TextBox 77">
                <a:extLst>
                  <a:ext uri="{FF2B5EF4-FFF2-40B4-BE49-F238E27FC236}">
                    <a16:creationId xmlns:a16="http://schemas.microsoft.com/office/drawing/2014/main" id="{29056234-B4D7-7445-A131-C2D05A608FCD}"/>
                  </a:ext>
                </a:extLst>
              </p:cNvPr>
              <p:cNvSpPr txBox="1">
                <a:spLocks noRot="1" noChangeAspect="1" noMove="1" noResize="1" noEditPoints="1" noAdjustHandles="1" noChangeArrowheads="1" noChangeShapeType="1" noTextEdit="1"/>
              </p:cNvSpPr>
              <p:nvPr/>
            </p:nvSpPr>
            <p:spPr>
              <a:xfrm>
                <a:off x="3791590" y="1484088"/>
                <a:ext cx="2367601" cy="1083117"/>
              </a:xfrm>
              <a:prstGeom prst="rect">
                <a:avLst/>
              </a:prstGeom>
              <a:blipFill>
                <a:blip r:embed="rId6"/>
                <a:stretch>
                  <a:fillRect r="-5348"/>
                </a:stretch>
              </a:blipFill>
            </p:spPr>
            <p:txBody>
              <a:bodyPr/>
              <a:lstStyle/>
              <a:p>
                <a:r>
                  <a:rPr lang="en-IL">
                    <a:noFill/>
                  </a:rPr>
                  <a:t> </a:t>
                </a:r>
              </a:p>
            </p:txBody>
          </p:sp>
        </mc:Fallback>
      </mc:AlternateContent>
      <p:sp>
        <p:nvSpPr>
          <p:cNvPr id="80" name="TextBox 79">
            <a:extLst>
              <a:ext uri="{FF2B5EF4-FFF2-40B4-BE49-F238E27FC236}">
                <a16:creationId xmlns:a16="http://schemas.microsoft.com/office/drawing/2014/main" id="{B34147C5-222D-174E-857B-F2EEB6F385E4}"/>
              </a:ext>
            </a:extLst>
          </p:cNvPr>
          <p:cNvSpPr txBox="1"/>
          <p:nvPr/>
        </p:nvSpPr>
        <p:spPr>
          <a:xfrm>
            <a:off x="6038662" y="1616971"/>
            <a:ext cx="1627644" cy="523220"/>
          </a:xfrm>
          <a:prstGeom prst="rect">
            <a:avLst/>
          </a:prstGeom>
          <a:noFill/>
        </p:spPr>
        <p:txBody>
          <a:bodyPr wrap="square">
            <a:spAutoFit/>
          </a:bodyPr>
          <a:lstStyle/>
          <a:p>
            <a:pPr marL="0" algn="l" defTabSz="457200" eaLnBrk="1" latinLnBrk="0" hangingPunct="1"/>
            <a:r>
              <a:rPr lang="en-US" sz="2800" dirty="0">
                <a:solidFill>
                  <a:srgbClr val="FF0000"/>
                </a:solidFill>
              </a:rPr>
              <a:t>= 3.26</a:t>
            </a:r>
            <a:endParaRPr lang="en-IL" sz="2800" dirty="0">
              <a:solidFill>
                <a:srgbClr val="FF0000"/>
              </a:solidFill>
            </a:endParaRPr>
          </a:p>
        </p:txBody>
      </p:sp>
      <p:grpSp>
        <p:nvGrpSpPr>
          <p:cNvPr id="14337" name="Group 14336">
            <a:extLst>
              <a:ext uri="{FF2B5EF4-FFF2-40B4-BE49-F238E27FC236}">
                <a16:creationId xmlns:a16="http://schemas.microsoft.com/office/drawing/2014/main" id="{5D5A901C-6BEB-5C43-ACD0-3407E8AA32EA}"/>
              </a:ext>
            </a:extLst>
          </p:cNvPr>
          <p:cNvGrpSpPr/>
          <p:nvPr/>
        </p:nvGrpSpPr>
        <p:grpSpPr>
          <a:xfrm>
            <a:off x="2861083" y="2964560"/>
            <a:ext cx="901341" cy="681361"/>
            <a:chOff x="2861083" y="2964560"/>
            <a:chExt cx="901341" cy="681361"/>
          </a:xfrm>
        </p:grpSpPr>
        <p:sp>
          <p:nvSpPr>
            <p:cNvPr id="21" name="Left Bracket 20">
              <a:extLst>
                <a:ext uri="{FF2B5EF4-FFF2-40B4-BE49-F238E27FC236}">
                  <a16:creationId xmlns:a16="http://schemas.microsoft.com/office/drawing/2014/main" id="{DEBF7095-92D2-1348-B33B-19CDF52DBCF0}"/>
                </a:ext>
              </a:extLst>
            </p:cNvPr>
            <p:cNvSpPr/>
            <p:nvPr/>
          </p:nvSpPr>
          <p:spPr>
            <a:xfrm rot="5400000">
              <a:off x="3160240" y="3043736"/>
              <a:ext cx="303028" cy="901341"/>
            </a:xfrm>
            <a:prstGeom prst="leftBracket">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6" name="TextBox 85">
              <a:extLst>
                <a:ext uri="{FF2B5EF4-FFF2-40B4-BE49-F238E27FC236}">
                  <a16:creationId xmlns:a16="http://schemas.microsoft.com/office/drawing/2014/main" id="{6F736307-C8A0-864C-91E7-EAE9BD4DF5F4}"/>
                </a:ext>
              </a:extLst>
            </p:cNvPr>
            <p:cNvSpPr txBox="1"/>
            <p:nvPr/>
          </p:nvSpPr>
          <p:spPr>
            <a:xfrm>
              <a:off x="2920651" y="2964560"/>
              <a:ext cx="827302" cy="400110"/>
            </a:xfrm>
            <a:prstGeom prst="rect">
              <a:avLst/>
            </a:prstGeom>
            <a:noFill/>
          </p:spPr>
          <p:txBody>
            <a:bodyPr wrap="square">
              <a:spAutoFit/>
            </a:bodyPr>
            <a:lstStyle/>
            <a:p>
              <a:r>
                <a:rPr lang="en-US" sz="2000" b="1" dirty="0">
                  <a:solidFill>
                    <a:schemeClr val="tx2"/>
                  </a:solidFill>
                </a:rPr>
                <a:t>signal</a:t>
              </a:r>
              <a:endParaRPr lang="en-IL" sz="2000" b="1" dirty="0"/>
            </a:p>
          </p:txBody>
        </p:sp>
      </p:grpSp>
      <p:grpSp>
        <p:nvGrpSpPr>
          <p:cNvPr id="14341" name="Group 14340">
            <a:extLst>
              <a:ext uri="{FF2B5EF4-FFF2-40B4-BE49-F238E27FC236}">
                <a16:creationId xmlns:a16="http://schemas.microsoft.com/office/drawing/2014/main" id="{7E6F831F-18C3-CB42-B7B2-0EC21539B1B3}"/>
              </a:ext>
            </a:extLst>
          </p:cNvPr>
          <p:cNvGrpSpPr/>
          <p:nvPr/>
        </p:nvGrpSpPr>
        <p:grpSpPr>
          <a:xfrm>
            <a:off x="2180446" y="4605051"/>
            <a:ext cx="2255370" cy="539738"/>
            <a:chOff x="1734546" y="5378462"/>
            <a:chExt cx="2255370" cy="539738"/>
          </a:xfrm>
        </p:grpSpPr>
        <p:cxnSp>
          <p:nvCxnSpPr>
            <p:cNvPr id="14339" name="Straight Arrow Connector 14338">
              <a:extLst>
                <a:ext uri="{FF2B5EF4-FFF2-40B4-BE49-F238E27FC236}">
                  <a16:creationId xmlns:a16="http://schemas.microsoft.com/office/drawing/2014/main" id="{14AAE95C-FE6A-5C46-BD4F-E200343AB85F}"/>
                </a:ext>
              </a:extLst>
            </p:cNvPr>
            <p:cNvCxnSpPr>
              <a:cxnSpLocks/>
            </p:cNvCxnSpPr>
            <p:nvPr/>
          </p:nvCxnSpPr>
          <p:spPr>
            <a:xfrm>
              <a:off x="1734546" y="5918200"/>
              <a:ext cx="1384166"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39507CE-2AF1-6F4A-8AE8-D80D8DF311CC}"/>
                </a:ext>
              </a:extLst>
            </p:cNvPr>
            <p:cNvCxnSpPr>
              <a:cxnSpLocks/>
            </p:cNvCxnSpPr>
            <p:nvPr/>
          </p:nvCxnSpPr>
          <p:spPr>
            <a:xfrm>
              <a:off x="2729109" y="5791200"/>
              <a:ext cx="1260807"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065988C-5336-8C4A-A9AC-D918CC57ED01}"/>
                </a:ext>
              </a:extLst>
            </p:cNvPr>
            <p:cNvSpPr txBox="1"/>
            <p:nvPr/>
          </p:nvSpPr>
          <p:spPr>
            <a:xfrm>
              <a:off x="245294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grpSp>
        <p:nvGrpSpPr>
          <p:cNvPr id="96" name="Group 95">
            <a:extLst>
              <a:ext uri="{FF2B5EF4-FFF2-40B4-BE49-F238E27FC236}">
                <a16:creationId xmlns:a16="http://schemas.microsoft.com/office/drawing/2014/main" id="{3EC7C69E-076D-6B47-9A36-E0E53D2F03C7}"/>
              </a:ext>
            </a:extLst>
          </p:cNvPr>
          <p:cNvGrpSpPr/>
          <p:nvPr/>
        </p:nvGrpSpPr>
        <p:grpSpPr>
          <a:xfrm>
            <a:off x="1841500" y="5288805"/>
            <a:ext cx="2946400" cy="539738"/>
            <a:chOff x="1430444" y="5378462"/>
            <a:chExt cx="2946400" cy="539738"/>
          </a:xfrm>
        </p:grpSpPr>
        <p:cxnSp>
          <p:nvCxnSpPr>
            <p:cNvPr id="97" name="Straight Arrow Connector 96">
              <a:extLst>
                <a:ext uri="{FF2B5EF4-FFF2-40B4-BE49-F238E27FC236}">
                  <a16:creationId xmlns:a16="http://schemas.microsoft.com/office/drawing/2014/main" id="{655B062B-D07E-E34F-92EE-D49E7F6882F5}"/>
                </a:ext>
              </a:extLst>
            </p:cNvPr>
            <p:cNvCxnSpPr>
              <a:cxnSpLocks/>
            </p:cNvCxnSpPr>
            <p:nvPr/>
          </p:nvCxnSpPr>
          <p:spPr>
            <a:xfrm>
              <a:off x="1430444" y="5918200"/>
              <a:ext cx="2146300"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BACABD4-7438-6F4D-BBBB-A93B800607CF}"/>
                </a:ext>
              </a:extLst>
            </p:cNvPr>
            <p:cNvCxnSpPr>
              <a:cxnSpLocks/>
            </p:cNvCxnSpPr>
            <p:nvPr/>
          </p:nvCxnSpPr>
          <p:spPr>
            <a:xfrm>
              <a:off x="2503594" y="5791200"/>
              <a:ext cx="1873250"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CD80571-658B-8D4C-9F26-AB0FF3DA10A3}"/>
                </a:ext>
              </a:extLst>
            </p:cNvPr>
            <p:cNvSpPr txBox="1"/>
            <p:nvPr/>
          </p:nvSpPr>
          <p:spPr>
            <a:xfrm>
              <a:off x="245294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grpSp>
        <p:nvGrpSpPr>
          <p:cNvPr id="116" name="Group 115">
            <a:extLst>
              <a:ext uri="{FF2B5EF4-FFF2-40B4-BE49-F238E27FC236}">
                <a16:creationId xmlns:a16="http://schemas.microsoft.com/office/drawing/2014/main" id="{6CD51DE1-7B4F-B745-A4EB-14C245E536F9}"/>
              </a:ext>
            </a:extLst>
          </p:cNvPr>
          <p:cNvGrpSpPr/>
          <p:nvPr/>
        </p:nvGrpSpPr>
        <p:grpSpPr>
          <a:xfrm>
            <a:off x="2647243" y="4402049"/>
            <a:ext cx="1340557" cy="425438"/>
            <a:chOff x="2232429" y="5378462"/>
            <a:chExt cx="1340557" cy="425438"/>
          </a:xfrm>
        </p:grpSpPr>
        <p:cxnSp>
          <p:nvCxnSpPr>
            <p:cNvPr id="117" name="Straight Arrow Connector 116">
              <a:extLst>
                <a:ext uri="{FF2B5EF4-FFF2-40B4-BE49-F238E27FC236}">
                  <a16:creationId xmlns:a16="http://schemas.microsoft.com/office/drawing/2014/main" id="{100AD475-E423-4A4D-B8F4-A95BB5CAC6EB}"/>
                </a:ext>
              </a:extLst>
            </p:cNvPr>
            <p:cNvCxnSpPr>
              <a:cxnSpLocks/>
            </p:cNvCxnSpPr>
            <p:nvPr/>
          </p:nvCxnSpPr>
          <p:spPr>
            <a:xfrm>
              <a:off x="2232429" y="5803900"/>
              <a:ext cx="432507"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805AC7-0382-A843-846E-3FFF11F5601E}"/>
                </a:ext>
              </a:extLst>
            </p:cNvPr>
            <p:cNvCxnSpPr>
              <a:cxnSpLocks/>
            </p:cNvCxnSpPr>
            <p:nvPr/>
          </p:nvCxnSpPr>
          <p:spPr>
            <a:xfrm>
              <a:off x="3149798" y="5791200"/>
              <a:ext cx="423188"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40603AD-7B48-F448-ADF3-24F1A117CC02}"/>
                </a:ext>
              </a:extLst>
            </p:cNvPr>
            <p:cNvSpPr txBox="1"/>
            <p:nvPr/>
          </p:nvSpPr>
          <p:spPr>
            <a:xfrm>
              <a:off x="248342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spTree>
    <p:extLst>
      <p:ext uri="{BB962C8B-B14F-4D97-AF65-F5344CB8AC3E}">
        <p14:creationId xmlns:p14="http://schemas.microsoft.com/office/powerpoint/2010/main" val="3865230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37"/>
                                        </p:tgtEl>
                                        <p:attrNameLst>
                                          <p:attrName>style.visibility</p:attrName>
                                        </p:attrNameLst>
                                      </p:cBhvr>
                                      <p:to>
                                        <p:strVal val="visible"/>
                                      </p:to>
                                    </p:set>
                                    <p:animEffect transition="in" filter="fade">
                                      <p:cBhvr>
                                        <p:cTn id="37" dur="500"/>
                                        <p:tgtEl>
                                          <p:spTgt spid="143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1"/>
                                        </p:tgtEl>
                                        <p:attrNameLst>
                                          <p:attrName>style.visibility</p:attrName>
                                        </p:attrNameLst>
                                      </p:cBhvr>
                                      <p:to>
                                        <p:strVal val="visible"/>
                                      </p:to>
                                    </p:set>
                                    <p:animEffect transition="in" filter="fade">
                                      <p:cBhvr>
                                        <p:cTn id="42" dur="500"/>
                                        <p:tgtEl>
                                          <p:spTgt spid="14341"/>
                                        </p:tgtEl>
                                      </p:cBhvr>
                                    </p:animEffect>
                                  </p:childTnLst>
                                  <p:subTnLst>
                                    <p:set>
                                      <p:cBhvr override="childStyle">
                                        <p:cTn dur="1" fill="hold" display="0" masterRel="nextClick" afterEffect="1"/>
                                        <p:tgtEl>
                                          <p:spTgt spid="1434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53" presetID="10" presetClass="entr" presetSubtype="0"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subTnLst>
                                    <p:set>
                                      <p:cBhvr override="childStyle">
                                        <p:cTn dur="1" fill="hold" display="0" masterRel="nextClick" afterEffect="1"/>
                                        <p:tgtEl>
                                          <p:spTgt spid="96"/>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8"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0" name="Picture 4">
            <a:extLst>
              <a:ext uri="{FF2B5EF4-FFF2-40B4-BE49-F238E27FC236}">
                <a16:creationId xmlns:a16="http://schemas.microsoft.com/office/drawing/2014/main" id="{6C3AABE7-7907-874E-A880-653C72975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t-distribution</a:t>
            </a:r>
          </a:p>
        </p:txBody>
      </p:sp>
      <p:sp>
        <p:nvSpPr>
          <p:cNvPr id="19" name="TextBox 18">
            <a:extLst>
              <a:ext uri="{FF2B5EF4-FFF2-40B4-BE49-F238E27FC236}">
                <a16:creationId xmlns:a16="http://schemas.microsoft.com/office/drawing/2014/main" id="{1C8E8801-2B9D-5643-9CD2-DE95BD4544CB}"/>
              </a:ext>
            </a:extLst>
          </p:cNvPr>
          <p:cNvSpPr txBox="1"/>
          <p:nvPr/>
        </p:nvSpPr>
        <p:spPr>
          <a:xfrm>
            <a:off x="206613" y="869530"/>
            <a:ext cx="677038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The distribution of the probability to get each t-value</a:t>
            </a:r>
          </a:p>
          <a:p>
            <a:pPr marL="285750" indent="-285750">
              <a:buFont typeface="Arial" panose="020B0604020202020204" pitchFamily="34" charset="0"/>
              <a:buChar char="•"/>
            </a:pPr>
            <a:r>
              <a:rPr lang="en-US" dirty="0">
                <a:solidFill>
                  <a:schemeClr val="tx2"/>
                </a:solidFill>
              </a:rPr>
              <a:t>Degree of freedom (df) = n</a:t>
            </a:r>
            <a:r>
              <a:rPr lang="en-US" baseline="-25000" dirty="0">
                <a:solidFill>
                  <a:schemeClr val="tx2"/>
                </a:solidFill>
              </a:rPr>
              <a:t>1 </a:t>
            </a:r>
            <a:r>
              <a:rPr lang="en-US" dirty="0">
                <a:solidFill>
                  <a:schemeClr val="tx2"/>
                </a:solidFill>
              </a:rPr>
              <a:t>+ n</a:t>
            </a:r>
            <a:r>
              <a:rPr lang="en-US" baseline="-25000" dirty="0">
                <a:solidFill>
                  <a:schemeClr val="tx2"/>
                </a:solidFill>
              </a:rPr>
              <a:t>2 </a:t>
            </a:r>
            <a:r>
              <a:rPr lang="en-US" dirty="0">
                <a:solidFill>
                  <a:schemeClr val="tx2"/>
                </a:solidFill>
              </a:rPr>
              <a:t>- 2 = 10 + 10 - 2 = 18</a:t>
            </a:r>
          </a:p>
          <a:p>
            <a:pPr marL="285750" indent="-285750">
              <a:buFont typeface="Arial" panose="020B0604020202020204" pitchFamily="34" charset="0"/>
              <a:buChar char="•"/>
            </a:pPr>
            <a:r>
              <a:rPr lang="en-US" dirty="0">
                <a:solidFill>
                  <a:schemeClr val="tx2"/>
                </a:solidFill>
              </a:rPr>
              <a:t>A critical value (p) that we set to answer the earlier</a:t>
            </a:r>
          </a:p>
        </p:txBody>
      </p:sp>
      <p:pic>
        <p:nvPicPr>
          <p:cNvPr id="7" name="Picture 6">
            <a:extLst>
              <a:ext uri="{FF2B5EF4-FFF2-40B4-BE49-F238E27FC236}">
                <a16:creationId xmlns:a16="http://schemas.microsoft.com/office/drawing/2014/main" id="{80BDEF6E-79D2-DF47-92D2-AB16E3DD1811}"/>
              </a:ext>
            </a:extLst>
          </p:cNvPr>
          <p:cNvPicPr>
            <a:picLocks noChangeAspect="1"/>
          </p:cNvPicPr>
          <p:nvPr/>
        </p:nvPicPr>
        <p:blipFill rotWithShape="1">
          <a:blip r:embed="rId4"/>
          <a:srcRect l="25958"/>
          <a:stretch/>
        </p:blipFill>
        <p:spPr>
          <a:xfrm>
            <a:off x="235936" y="2219308"/>
            <a:ext cx="5710521" cy="3184248"/>
          </a:xfrm>
          <a:prstGeom prst="rect">
            <a:avLst/>
          </a:prstGeom>
        </p:spPr>
      </p:pic>
      <p:sp>
        <p:nvSpPr>
          <p:cNvPr id="29" name="TextBox 28">
            <a:extLst>
              <a:ext uri="{FF2B5EF4-FFF2-40B4-BE49-F238E27FC236}">
                <a16:creationId xmlns:a16="http://schemas.microsoft.com/office/drawing/2014/main" id="{00E9081B-12D9-F745-BB84-BBD6C79CB744}"/>
              </a:ext>
            </a:extLst>
          </p:cNvPr>
          <p:cNvSpPr txBox="1"/>
          <p:nvPr/>
        </p:nvSpPr>
        <p:spPr>
          <a:xfrm>
            <a:off x="11953" y="6486939"/>
            <a:ext cx="6150437" cy="307777"/>
          </a:xfrm>
          <a:prstGeom prst="rect">
            <a:avLst/>
          </a:prstGeom>
          <a:noFill/>
        </p:spPr>
        <p:txBody>
          <a:bodyPr wrap="square">
            <a:spAutoFit/>
          </a:bodyPr>
          <a:lstStyle/>
          <a:p>
            <a:r>
              <a:rPr lang="en-IL" sz="1400" dirty="0">
                <a:hlinkClick r:id="rId5"/>
              </a:rPr>
              <a:t>http://www.statdistributions.com/t/?p=0.1&amp;df=12&amp;tail=2</a:t>
            </a:r>
            <a:endParaRPr lang="en-IL" sz="1400" dirty="0"/>
          </a:p>
        </p:txBody>
      </p:sp>
      <p:sp>
        <p:nvSpPr>
          <p:cNvPr id="30" name="TextBox 29">
            <a:extLst>
              <a:ext uri="{FF2B5EF4-FFF2-40B4-BE49-F238E27FC236}">
                <a16:creationId xmlns:a16="http://schemas.microsoft.com/office/drawing/2014/main" id="{A5C13B11-A015-3C4A-96EE-5A32927C8D7B}"/>
              </a:ext>
            </a:extLst>
          </p:cNvPr>
          <p:cNvSpPr txBox="1"/>
          <p:nvPr/>
        </p:nvSpPr>
        <p:spPr>
          <a:xfrm>
            <a:off x="231912" y="5403556"/>
            <a:ext cx="6957523"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Our t-value 3.26 &gt; 1.734, therefore we can reject the null hypothesis</a:t>
            </a:r>
          </a:p>
          <a:p>
            <a:pPr marL="285750" indent="-285750">
              <a:buFont typeface="Arial" panose="020B0604020202020204" pitchFamily="34" charset="0"/>
              <a:buChar char="•"/>
            </a:pPr>
            <a:r>
              <a:rPr lang="en-US" dirty="0">
                <a:solidFill>
                  <a:schemeClr val="tx2"/>
                </a:solidFill>
              </a:rPr>
              <a:t>Humans from a basketball court are significantly taller than humans from a soccer filed</a:t>
            </a:r>
          </a:p>
        </p:txBody>
      </p:sp>
      <p:sp>
        <p:nvSpPr>
          <p:cNvPr id="9" name="Rectangle 8">
            <a:extLst>
              <a:ext uri="{FF2B5EF4-FFF2-40B4-BE49-F238E27FC236}">
                <a16:creationId xmlns:a16="http://schemas.microsoft.com/office/drawing/2014/main" id="{140CF01E-D56A-9742-9FD7-85E27A1F6B50}"/>
              </a:ext>
            </a:extLst>
          </p:cNvPr>
          <p:cNvSpPr/>
          <p:nvPr/>
        </p:nvSpPr>
        <p:spPr>
          <a:xfrm>
            <a:off x="4216400" y="4107230"/>
            <a:ext cx="647700" cy="230832"/>
          </a:xfrm>
          <a:prstGeom prst="rect">
            <a:avLst/>
          </a:prstGeom>
          <a:solidFill>
            <a:srgbClr val="BE0A0A">
              <a:alpha val="2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3" name="TextBox 32">
            <a:extLst>
              <a:ext uri="{FF2B5EF4-FFF2-40B4-BE49-F238E27FC236}">
                <a16:creationId xmlns:a16="http://schemas.microsoft.com/office/drawing/2014/main" id="{FC08FA3A-6FB9-024C-AE6C-EF79FB54CDE2}"/>
              </a:ext>
            </a:extLst>
          </p:cNvPr>
          <p:cNvSpPr txBox="1"/>
          <p:nvPr/>
        </p:nvSpPr>
        <p:spPr>
          <a:xfrm>
            <a:off x="5812387" y="4792442"/>
            <a:ext cx="1203325" cy="369332"/>
          </a:xfrm>
          <a:prstGeom prst="rect">
            <a:avLst/>
          </a:prstGeom>
          <a:noFill/>
        </p:spPr>
        <p:txBody>
          <a:bodyPr wrap="square">
            <a:spAutoFit/>
          </a:bodyPr>
          <a:lstStyle/>
          <a:p>
            <a:r>
              <a:rPr lang="en-US" b="1" dirty="0">
                <a:solidFill>
                  <a:srgbClr val="FF0000"/>
                </a:solidFill>
              </a:rPr>
              <a:t>t-value</a:t>
            </a:r>
            <a:endParaRPr lang="en-IL" b="1" dirty="0">
              <a:solidFill>
                <a:srgbClr val="FF0000"/>
              </a:solidFill>
            </a:endParaRPr>
          </a:p>
        </p:txBody>
      </p:sp>
      <p:sp>
        <p:nvSpPr>
          <p:cNvPr id="34" name="TextBox 33">
            <a:extLst>
              <a:ext uri="{FF2B5EF4-FFF2-40B4-BE49-F238E27FC236}">
                <a16:creationId xmlns:a16="http://schemas.microsoft.com/office/drawing/2014/main" id="{53101EE8-FEE0-AD4E-A76D-8ACBFBAF2432}"/>
              </a:ext>
            </a:extLst>
          </p:cNvPr>
          <p:cNvSpPr txBox="1"/>
          <p:nvPr/>
        </p:nvSpPr>
        <p:spPr>
          <a:xfrm rot="16200000">
            <a:off x="-309309" y="3179678"/>
            <a:ext cx="1551109" cy="369332"/>
          </a:xfrm>
          <a:prstGeom prst="rect">
            <a:avLst/>
          </a:prstGeom>
          <a:noFill/>
        </p:spPr>
        <p:txBody>
          <a:bodyPr wrap="square">
            <a:spAutoFit/>
          </a:bodyPr>
          <a:lstStyle/>
          <a:p>
            <a:r>
              <a:rPr lang="en-US" b="1" dirty="0">
                <a:solidFill>
                  <a:srgbClr val="FF0000"/>
                </a:solidFill>
              </a:rPr>
              <a:t>Probability</a:t>
            </a:r>
            <a:endParaRPr lang="en-IL" b="1" dirty="0">
              <a:solidFill>
                <a:srgbClr val="FF0000"/>
              </a:solidFill>
            </a:endParaRPr>
          </a:p>
        </p:txBody>
      </p:sp>
      <p:grpSp>
        <p:nvGrpSpPr>
          <p:cNvPr id="13" name="Group 12">
            <a:extLst>
              <a:ext uri="{FF2B5EF4-FFF2-40B4-BE49-F238E27FC236}">
                <a16:creationId xmlns:a16="http://schemas.microsoft.com/office/drawing/2014/main" id="{F77C4890-C5A9-7B42-BCAA-833F23A51A69}"/>
              </a:ext>
            </a:extLst>
          </p:cNvPr>
          <p:cNvGrpSpPr/>
          <p:nvPr/>
        </p:nvGrpSpPr>
        <p:grpSpPr>
          <a:xfrm>
            <a:off x="4685278" y="4269222"/>
            <a:ext cx="1627644" cy="623347"/>
            <a:chOff x="4685278" y="4269222"/>
            <a:chExt cx="1627644" cy="623347"/>
          </a:xfrm>
        </p:grpSpPr>
        <p:sp>
          <p:nvSpPr>
            <p:cNvPr id="35" name="TextBox 34">
              <a:extLst>
                <a:ext uri="{FF2B5EF4-FFF2-40B4-BE49-F238E27FC236}">
                  <a16:creationId xmlns:a16="http://schemas.microsoft.com/office/drawing/2014/main" id="{865278E8-957A-4C46-B888-46A98C2C0D66}"/>
                </a:ext>
              </a:extLst>
            </p:cNvPr>
            <p:cNvSpPr txBox="1"/>
            <p:nvPr/>
          </p:nvSpPr>
          <p:spPr>
            <a:xfrm>
              <a:off x="4685278" y="4269222"/>
              <a:ext cx="1627644" cy="400110"/>
            </a:xfrm>
            <a:prstGeom prst="rect">
              <a:avLst/>
            </a:prstGeom>
            <a:noFill/>
          </p:spPr>
          <p:txBody>
            <a:bodyPr wrap="square">
              <a:spAutoFit/>
            </a:bodyPr>
            <a:lstStyle/>
            <a:p>
              <a:pPr marL="0" algn="l" defTabSz="457200" eaLnBrk="1" latinLnBrk="0" hangingPunct="1"/>
              <a:r>
                <a:rPr lang="en-US" sz="2000" b="1" dirty="0">
                  <a:solidFill>
                    <a:srgbClr val="FF0000"/>
                  </a:solidFill>
                </a:rPr>
                <a:t>3.26</a:t>
              </a:r>
              <a:endParaRPr lang="en-IL" sz="2000" b="1" dirty="0">
                <a:solidFill>
                  <a:srgbClr val="FF0000"/>
                </a:solidFill>
              </a:endParaRPr>
            </a:p>
          </p:txBody>
        </p:sp>
        <p:cxnSp>
          <p:nvCxnSpPr>
            <p:cNvPr id="12" name="Straight Arrow Connector 11">
              <a:extLst>
                <a:ext uri="{FF2B5EF4-FFF2-40B4-BE49-F238E27FC236}">
                  <a16:creationId xmlns:a16="http://schemas.microsoft.com/office/drawing/2014/main" id="{EAAC7A7E-421E-A64D-B2E3-BC2ED0F1D4D3}"/>
                </a:ext>
              </a:extLst>
            </p:cNvPr>
            <p:cNvCxnSpPr/>
            <p:nvPr/>
          </p:nvCxnSpPr>
          <p:spPr>
            <a:xfrm>
              <a:off x="4978400" y="4574779"/>
              <a:ext cx="0" cy="317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82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xEl>
                                              <p:pRg st="1" end="1"/>
                                            </p:txEl>
                                          </p:spTgt>
                                        </p:tgtEl>
                                        <p:attrNameLst>
                                          <p:attrName>style.visibility</p:attrName>
                                        </p:attrNameLst>
                                      </p:cBhvr>
                                      <p:to>
                                        <p:strVal val="visible"/>
                                      </p:to>
                                    </p:set>
                                    <p:animEffect transition="in" filter="fade">
                                      <p:cBhvr>
                                        <p:cTn id="36"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0" name="Picture 4">
            <a:extLst>
              <a:ext uri="{FF2B5EF4-FFF2-40B4-BE49-F238E27FC236}">
                <a16:creationId xmlns:a16="http://schemas.microsoft.com/office/drawing/2014/main" id="{6C3AABE7-7907-874E-A880-653C72975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p-value</a:t>
            </a:r>
          </a:p>
        </p:txBody>
      </p:sp>
      <p:sp>
        <p:nvSpPr>
          <p:cNvPr id="19" name="TextBox 18">
            <a:extLst>
              <a:ext uri="{FF2B5EF4-FFF2-40B4-BE49-F238E27FC236}">
                <a16:creationId xmlns:a16="http://schemas.microsoft.com/office/drawing/2014/main" id="{1C8E8801-2B9D-5643-9CD2-DE95BD4544CB}"/>
              </a:ext>
            </a:extLst>
          </p:cNvPr>
          <p:cNvSpPr txBox="1"/>
          <p:nvPr/>
        </p:nvSpPr>
        <p:spPr>
          <a:xfrm>
            <a:off x="231912" y="781878"/>
            <a:ext cx="5840844"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A p-value is a measure of the probability that an observed difference could have occurred just by random chance</a:t>
            </a:r>
          </a:p>
          <a:p>
            <a:pPr marL="285750" indent="-285750">
              <a:buFont typeface="Arial" panose="020B0604020202020204" pitchFamily="34" charset="0"/>
              <a:buChar char="•"/>
            </a:pPr>
            <a:r>
              <a:rPr lang="en-US" dirty="0">
                <a:solidFill>
                  <a:schemeClr val="tx2"/>
                </a:solidFill>
              </a:rPr>
              <a:t>The lower the p-value, the greater the statistical significance of the observed difference</a:t>
            </a:r>
          </a:p>
          <a:p>
            <a:pPr marL="285750" indent="-285750">
              <a:buFont typeface="Arial" panose="020B0604020202020204" pitchFamily="34" charset="0"/>
              <a:buChar char="•"/>
            </a:pPr>
            <a:r>
              <a:rPr lang="en-US" b="1" dirty="0">
                <a:solidFill>
                  <a:schemeClr val="tx2"/>
                </a:solidFill>
              </a:rPr>
              <a:t>p-values just tell you how sure you can be with your results, they can still be misleading!</a:t>
            </a:r>
          </a:p>
          <a:p>
            <a:pPr marL="285750" indent="-285750">
              <a:buFont typeface="Arial" panose="020B0604020202020204" pitchFamily="34" charset="0"/>
              <a:buChar char="•"/>
            </a:pPr>
            <a:r>
              <a:rPr lang="en-US" dirty="0">
                <a:solidFill>
                  <a:schemeClr val="tx2"/>
                </a:solidFill>
              </a:rPr>
              <a:t>Type I error means rejecting the null hypothesis when it's actually true (false positive)</a:t>
            </a:r>
          </a:p>
          <a:p>
            <a:pPr marL="285750" indent="-285750">
              <a:buFont typeface="Arial" panose="020B0604020202020204" pitchFamily="34" charset="0"/>
              <a:buChar char="•"/>
            </a:pPr>
            <a:r>
              <a:rPr lang="en-US" dirty="0">
                <a:solidFill>
                  <a:schemeClr val="tx2"/>
                </a:solidFill>
              </a:rPr>
              <a:t>Type II error means accepting the null hypothesis when it's actually false (false negative)</a:t>
            </a:r>
          </a:p>
        </p:txBody>
      </p:sp>
      <p:pic>
        <p:nvPicPr>
          <p:cNvPr id="23554" name="Picture 2" descr="What are Type 1 and Type 2 Errors?">
            <a:extLst>
              <a:ext uri="{FF2B5EF4-FFF2-40B4-BE49-F238E27FC236}">
                <a16:creationId xmlns:a16="http://schemas.microsoft.com/office/drawing/2014/main" id="{178B1A85-5C9F-BE4C-B962-E59B4A637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94" y="4099824"/>
            <a:ext cx="5840844" cy="275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81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3" name="TextBox 12">
            <a:extLst>
              <a:ext uri="{FF2B5EF4-FFF2-40B4-BE49-F238E27FC236}">
                <a16:creationId xmlns:a16="http://schemas.microsoft.com/office/drawing/2014/main" id="{2A47D1E3-29CC-234A-847E-DCD052AA4252}"/>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P-hacking</a:t>
            </a:r>
          </a:p>
        </p:txBody>
      </p:sp>
      <p:pic>
        <p:nvPicPr>
          <p:cNvPr id="2" name="The method that can _prove_ almost anything - James A. Smith.mp4" descr="The method that can _prove_ almost anything - James A. Smith.mp4">
            <a:hlinkClick r:id="" action="ppaction://media"/>
            <a:extLst>
              <a:ext uri="{FF2B5EF4-FFF2-40B4-BE49-F238E27FC236}">
                <a16:creationId xmlns:a16="http://schemas.microsoft.com/office/drawing/2014/main" id="{5811D4C2-1A2B-1445-AB44-6016746298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1" y="968082"/>
            <a:ext cx="9142609" cy="5142717"/>
          </a:xfrm>
          <a:prstGeom prst="rect">
            <a:avLst/>
          </a:prstGeom>
        </p:spPr>
      </p:pic>
    </p:spTree>
    <p:extLst>
      <p:ext uri="{BB962C8B-B14F-4D97-AF65-F5344CB8AC3E}">
        <p14:creationId xmlns:p14="http://schemas.microsoft.com/office/powerpoint/2010/main" val="2412862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2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102807" y="832726"/>
            <a:ext cx="6191932" cy="2585323"/>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The Israeli Corona Cabinet proposed the allocation of money for a campaign to convince people to get vaccinated</a:t>
            </a:r>
          </a:p>
          <a:p>
            <a:pPr marL="285750" indent="-285750">
              <a:buFont typeface="Arial" panose="020B0604020202020204" pitchFamily="34" charset="0"/>
              <a:buChar char="•"/>
            </a:pPr>
            <a:r>
              <a:rPr lang="en-US" dirty="0">
                <a:solidFill>
                  <a:schemeClr val="tx2"/>
                </a:solidFill>
              </a:rPr>
              <a:t>However, there is not enough money for a country-wide campaign</a:t>
            </a:r>
          </a:p>
          <a:p>
            <a:pPr marL="285750" indent="-285750">
              <a:buFont typeface="Arial" panose="020B0604020202020204" pitchFamily="34" charset="0"/>
              <a:buChar char="•"/>
            </a:pPr>
            <a:r>
              <a:rPr lang="en-US" dirty="0">
                <a:solidFill>
                  <a:schemeClr val="tx2"/>
                </a:solidFill>
              </a:rPr>
              <a:t>The minister of health argue that there are fewer vaccinated people in the periphery compared to the central region </a:t>
            </a:r>
          </a:p>
          <a:p>
            <a:pPr marL="285750" indent="-285750">
              <a:buFont typeface="Arial" panose="020B0604020202020204" pitchFamily="34" charset="0"/>
              <a:buChar char="•"/>
            </a:pPr>
            <a:r>
              <a:rPr lang="en-US" b="1" dirty="0">
                <a:solidFill>
                  <a:schemeClr val="tx2"/>
                </a:solidFill>
              </a:rPr>
              <a:t>As one of the top statisticians in the country, they ask you to analyze the data and suggest whether the campaign should be focus on the periphery or not.</a:t>
            </a:r>
            <a:endParaRPr lang="en-US" dirty="0">
              <a:solidFill>
                <a:schemeClr val="tx2"/>
              </a:solidFill>
            </a:endParaRPr>
          </a:p>
        </p:txBody>
      </p:sp>
      <p:pic>
        <p:nvPicPr>
          <p:cNvPr id="4098" name="Picture 2" descr="הממשלה אישרה את ההרכב המחודש של קבינט הקורונה">
            <a:extLst>
              <a:ext uri="{FF2B5EF4-FFF2-40B4-BE49-F238E27FC236}">
                <a16:creationId xmlns:a16="http://schemas.microsoft.com/office/drawing/2014/main" id="{9B0BFFC5-4916-C74F-A66E-8AB00DB19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11" y="4235728"/>
            <a:ext cx="3603819" cy="24037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COVID Consortium">
            <a:extLst>
              <a:ext uri="{FF2B5EF4-FFF2-40B4-BE49-F238E27FC236}">
                <a16:creationId xmlns:a16="http://schemas.microsoft.com/office/drawing/2014/main" id="{DFE40DE4-94A4-554F-B6C1-F5F6272C8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077" y="2760642"/>
            <a:ext cx="1336716" cy="13367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עצומה - פריפריה לעומת מרכז - למה מקום המגורים קובע את איכות הטיפול הרפואי  שנקבל?">
            <a:extLst>
              <a:ext uri="{FF2B5EF4-FFF2-40B4-BE49-F238E27FC236}">
                <a16:creationId xmlns:a16="http://schemas.microsoft.com/office/drawing/2014/main" id="{62C403F1-074E-A141-B521-A121F544DA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42" t="17320" r="595"/>
          <a:stretch/>
        </p:blipFill>
        <p:spPr bwMode="auto">
          <a:xfrm>
            <a:off x="3944919" y="4880378"/>
            <a:ext cx="3135326" cy="14203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47D1E3-29CC-234A-847E-DCD052AA4252}"/>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Class exercise</a:t>
            </a:r>
          </a:p>
        </p:txBody>
      </p:sp>
    </p:spTree>
    <p:extLst>
      <p:ext uri="{BB962C8B-B14F-4D97-AF65-F5344CB8AC3E}">
        <p14:creationId xmlns:p14="http://schemas.microsoft.com/office/powerpoint/2010/main" val="4285478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B8F3A916-1241-48AB-A364-DDFF4C09C8D1}"/>
              </a:ext>
            </a:extLst>
          </p:cNvPr>
          <p:cNvSpPr>
            <a:spLocks noGrp="1"/>
          </p:cNvSpPr>
          <p:nvPr>
            <p:ph type="title"/>
          </p:nvPr>
        </p:nvSpPr>
        <p:spPr>
          <a:xfrm>
            <a:off x="218660" y="0"/>
            <a:ext cx="8706449" cy="1837349"/>
          </a:xfrm>
        </p:spPr>
        <p:txBody>
          <a:bodyPr>
            <a:normAutofit/>
          </a:bodyPr>
          <a:lstStyle/>
          <a:p>
            <a:pPr algn="ctr"/>
            <a:r>
              <a:rPr lang="en-US" b="1" dirty="0">
                <a:solidFill>
                  <a:schemeClr val="tx2"/>
                </a:solidFill>
              </a:rPr>
              <a:t>Today we will talk about…</a:t>
            </a:r>
            <a:endParaRPr lang="en-IL" b="1" dirty="0">
              <a:solidFill>
                <a:schemeClr val="tx2"/>
              </a:solidFill>
            </a:endParaRPr>
          </a:p>
        </p:txBody>
      </p:sp>
      <p:sp>
        <p:nvSpPr>
          <p:cNvPr id="3" name="מציין מיקום תוכן 2">
            <a:extLst>
              <a:ext uri="{FF2B5EF4-FFF2-40B4-BE49-F238E27FC236}">
                <a16:creationId xmlns:a16="http://schemas.microsoft.com/office/drawing/2014/main" id="{B9EAAC86-9AA2-45F9-8F46-272D5E91B105}"/>
              </a:ext>
            </a:extLst>
          </p:cNvPr>
          <p:cNvSpPr>
            <a:spLocks noGrp="1"/>
          </p:cNvSpPr>
          <p:nvPr>
            <p:ph idx="1"/>
          </p:nvPr>
        </p:nvSpPr>
        <p:spPr>
          <a:xfrm>
            <a:off x="579289" y="1901516"/>
            <a:ext cx="7985189" cy="2969879"/>
          </a:xfrm>
        </p:spPr>
        <p:txBody>
          <a:bodyPr anchor="t">
            <a:normAutofit/>
          </a:bodyPr>
          <a:lstStyle/>
          <a:p>
            <a:r>
              <a:rPr lang="en-US" sz="2000" b="1" dirty="0">
                <a:solidFill>
                  <a:schemeClr val="tx2"/>
                </a:solidFill>
              </a:rPr>
              <a:t>What is statistics?</a:t>
            </a:r>
          </a:p>
          <a:p>
            <a:r>
              <a:rPr lang="en-US" sz="2000" b="1" dirty="0">
                <a:solidFill>
                  <a:schemeClr val="tx2"/>
                </a:solidFill>
              </a:rPr>
              <a:t>Descriptive statistics </a:t>
            </a:r>
          </a:p>
          <a:p>
            <a:r>
              <a:rPr lang="en-US" sz="2000" b="1" dirty="0">
                <a:solidFill>
                  <a:schemeClr val="tx2"/>
                </a:solidFill>
              </a:rPr>
              <a:t>The central limit theorem (CTL)</a:t>
            </a:r>
          </a:p>
          <a:p>
            <a:r>
              <a:rPr lang="en-US" sz="2000" b="1" dirty="0">
                <a:solidFill>
                  <a:schemeClr val="tx2"/>
                </a:solidFill>
              </a:rPr>
              <a:t>Hypothesis testing</a:t>
            </a:r>
          </a:p>
          <a:p>
            <a:r>
              <a:rPr lang="en-US" sz="2000" b="1" dirty="0">
                <a:solidFill>
                  <a:schemeClr val="tx2"/>
                </a:solidFill>
              </a:rPr>
              <a:t>t-test</a:t>
            </a:r>
          </a:p>
          <a:p>
            <a:r>
              <a:rPr lang="en-US" sz="2000" b="1" dirty="0">
                <a:solidFill>
                  <a:schemeClr val="tx2"/>
                </a:solidFill>
              </a:rPr>
              <a:t>p-value</a:t>
            </a:r>
          </a:p>
          <a:p>
            <a:r>
              <a:rPr lang="en-US" sz="2000" b="1" dirty="0">
                <a:solidFill>
                  <a:schemeClr val="tx2"/>
                </a:solidFill>
              </a:rPr>
              <a:t>Class exercise</a:t>
            </a:r>
          </a:p>
          <a:p>
            <a:endParaRPr lang="en-US" sz="2000" b="1"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41327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What is statistics?</a:t>
            </a:r>
          </a:p>
        </p:txBody>
      </p:sp>
      <p:sp>
        <p:nvSpPr>
          <p:cNvPr id="27" name="TextBox 26">
            <a:extLst>
              <a:ext uri="{FF2B5EF4-FFF2-40B4-BE49-F238E27FC236}">
                <a16:creationId xmlns:a16="http://schemas.microsoft.com/office/drawing/2014/main" id="{7EEAA080-1AF6-2842-8F3F-4FB708AB6DC6}"/>
              </a:ext>
            </a:extLst>
          </p:cNvPr>
          <p:cNvSpPr txBox="1"/>
          <p:nvPr/>
        </p:nvSpPr>
        <p:spPr>
          <a:xfrm>
            <a:off x="231912" y="929300"/>
            <a:ext cx="5897654" cy="286232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2"/>
                </a:solidFill>
              </a:rPr>
              <a:t>A branch of mathematics dealing with the collection, analysis, interpretation, and presentation of data </a:t>
            </a:r>
          </a:p>
          <a:p>
            <a:pPr marL="342900" indent="-342900">
              <a:buFont typeface="Arial" panose="020B0604020202020204" pitchFamily="34" charset="0"/>
              <a:buChar char="•"/>
            </a:pPr>
            <a:r>
              <a:rPr lang="en-US" sz="2000" dirty="0">
                <a:solidFill>
                  <a:schemeClr val="tx2"/>
                </a:solidFill>
              </a:rPr>
              <a:t>The </a:t>
            </a:r>
            <a:r>
              <a:rPr lang="en-US" sz="2000" b="1" dirty="0">
                <a:solidFill>
                  <a:schemeClr val="tx2"/>
                </a:solidFill>
              </a:rPr>
              <a:t>two</a:t>
            </a:r>
            <a:r>
              <a:rPr lang="en-US" sz="2000" dirty="0">
                <a:solidFill>
                  <a:schemeClr val="tx2"/>
                </a:solidFill>
              </a:rPr>
              <a:t> major areas of statistics: descriptive and inferential</a:t>
            </a:r>
          </a:p>
          <a:p>
            <a:pPr marL="342900" indent="-342900">
              <a:buFont typeface="Arial" panose="020B0604020202020204" pitchFamily="34" charset="0"/>
              <a:buChar char="•"/>
            </a:pPr>
            <a:r>
              <a:rPr lang="en-US" sz="2000" b="1" dirty="0">
                <a:solidFill>
                  <a:schemeClr val="tx2"/>
                </a:solidFill>
              </a:rPr>
              <a:t>Descriptive</a:t>
            </a:r>
            <a:r>
              <a:rPr lang="en-US" sz="2000" dirty="0">
                <a:solidFill>
                  <a:schemeClr val="tx2"/>
                </a:solidFill>
              </a:rPr>
              <a:t> statistics describes the properties of sample and population data</a:t>
            </a:r>
            <a:endParaRPr lang="en-IL" sz="2000" dirty="0"/>
          </a:p>
          <a:p>
            <a:pPr marL="342900" indent="-342900">
              <a:buFont typeface="Arial" panose="020B0604020202020204" pitchFamily="34" charset="0"/>
              <a:buChar char="•"/>
            </a:pPr>
            <a:r>
              <a:rPr lang="en-US" sz="2000" b="1" dirty="0">
                <a:solidFill>
                  <a:schemeClr val="tx2"/>
                </a:solidFill>
              </a:rPr>
              <a:t>Inferential</a:t>
            </a:r>
            <a:r>
              <a:rPr lang="en-US" sz="2000" dirty="0">
                <a:solidFill>
                  <a:schemeClr val="tx2"/>
                </a:solidFill>
              </a:rPr>
              <a:t> statistics uses those properties to test hypotheses and draw conclusions</a:t>
            </a:r>
          </a:p>
        </p:txBody>
      </p:sp>
      <p:pic>
        <p:nvPicPr>
          <p:cNvPr id="1032" name="Picture 8" descr="Graph, analytics, analysis, chart, statistics Free Icon of Analytics">
            <a:extLst>
              <a:ext uri="{FF2B5EF4-FFF2-40B4-BE49-F238E27FC236}">
                <a16:creationId xmlns:a16="http://schemas.microsoft.com/office/drawing/2014/main" id="{B3E41DC6-E2A0-6F43-A1DB-246B57168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Out of the Nutshell - Home | Facebook">
            <a:extLst>
              <a:ext uri="{FF2B5EF4-FFF2-40B4-BE49-F238E27FC236}">
                <a16:creationId xmlns:a16="http://schemas.microsoft.com/office/drawing/2014/main" id="{43122A68-174A-9648-8CFE-B397FAFEE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514" y="4488868"/>
            <a:ext cx="1954565" cy="195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991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xEl>
                                              <p:pRg st="1" end="1"/>
                                            </p:txEl>
                                          </p:spTgt>
                                        </p:tgtEl>
                                        <p:attrNameLst>
                                          <p:attrName>style.visibility</p:attrName>
                                        </p:attrNameLst>
                                      </p:cBhvr>
                                      <p:to>
                                        <p:strVal val="visible"/>
                                      </p:to>
                                    </p:set>
                                    <p:animEffect transition="in" filter="fade">
                                      <p:cBhvr>
                                        <p:cTn id="22" dur="500"/>
                                        <p:tgtEl>
                                          <p:spTgt spid="2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animEffect transition="in" filter="fade">
                                      <p:cBhvr>
                                        <p:cTn id="27" dur="500"/>
                                        <p:tgtEl>
                                          <p:spTgt spid="2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xEl>
                                              <p:pRg st="3" end="3"/>
                                            </p:txEl>
                                          </p:spTgt>
                                        </p:tgtEl>
                                        <p:attrNameLst>
                                          <p:attrName>style.visibility</p:attrName>
                                        </p:attrNameLst>
                                      </p:cBhvr>
                                      <p:to>
                                        <p:strVal val="visible"/>
                                      </p:to>
                                    </p:set>
                                    <p:animEffect transition="in" filter="fade">
                                      <p:cBhvr>
                                        <p:cTn id="32" dur="500"/>
                                        <p:tgtEl>
                                          <p:spTgt spid="2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460"/>
                                        </p:tgtEl>
                                        <p:attrNameLst>
                                          <p:attrName>style.visibility</p:attrName>
                                        </p:attrNameLst>
                                      </p:cBhvr>
                                      <p:to>
                                        <p:strVal val="visible"/>
                                      </p:to>
                                    </p:set>
                                    <p:animEffect transition="in" filter="fade">
                                      <p:cBhvr>
                                        <p:cTn id="3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219212" y="220044"/>
            <a:ext cx="5470206" cy="461665"/>
          </a:xfrm>
          <a:prstGeom prst="rect">
            <a:avLst/>
          </a:prstGeom>
          <a:noFill/>
        </p:spPr>
        <p:txBody>
          <a:bodyPr wrap="square">
            <a:spAutoFit/>
          </a:bodyPr>
          <a:lstStyle/>
          <a:p>
            <a:r>
              <a:rPr lang="en-US" sz="2400" b="1" dirty="0">
                <a:solidFill>
                  <a:schemeClr val="tx2"/>
                </a:solidFill>
              </a:rPr>
              <a:t>Descriptive statistics</a:t>
            </a:r>
          </a:p>
        </p:txBody>
      </p:sp>
      <p:pic>
        <p:nvPicPr>
          <p:cNvPr id="1032" name="Picture 8" descr="Graph, analytics, analysis, chart, statistics Free Icon of Analytics">
            <a:extLst>
              <a:ext uri="{FF2B5EF4-FFF2-40B4-BE49-F238E27FC236}">
                <a16:creationId xmlns:a16="http://schemas.microsoft.com/office/drawing/2014/main" id="{B3E41DC6-E2A0-6F43-A1DB-246B57168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BB2DF2-2B9D-024C-B3B9-4CE6565BF328}"/>
              </a:ext>
            </a:extLst>
          </p:cNvPr>
          <p:cNvSpPr txBox="1"/>
          <p:nvPr/>
        </p:nvSpPr>
        <p:spPr>
          <a:xfrm>
            <a:off x="231912" y="633037"/>
            <a:ext cx="4572000" cy="369332"/>
          </a:xfrm>
          <a:prstGeom prst="rect">
            <a:avLst/>
          </a:prstGeom>
          <a:noFill/>
        </p:spPr>
        <p:txBody>
          <a:bodyPr wrap="square">
            <a:spAutoFit/>
          </a:bodyPr>
          <a:lstStyle/>
          <a:p>
            <a:r>
              <a:rPr lang="en-US" sz="1800" dirty="0">
                <a:solidFill>
                  <a:schemeClr val="tx2"/>
                </a:solidFill>
              </a:rPr>
              <a:t>How tall are humans?</a:t>
            </a:r>
          </a:p>
        </p:txBody>
      </p:sp>
      <p:pic>
        <p:nvPicPr>
          <p:cNvPr id="3076" name="Picture 4" descr="Population and settlement - iGCSE Geography - Internet Geography">
            <a:extLst>
              <a:ext uri="{FF2B5EF4-FFF2-40B4-BE49-F238E27FC236}">
                <a16:creationId xmlns:a16="http://schemas.microsoft.com/office/drawing/2014/main" id="{2D71EC95-DDED-3743-B800-F859BB67D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214" y="1308807"/>
            <a:ext cx="4053385" cy="185709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AF0F867-ECFC-2140-BBAA-C862864A072F}"/>
              </a:ext>
            </a:extLst>
          </p:cNvPr>
          <p:cNvSpPr txBox="1"/>
          <p:nvPr/>
        </p:nvSpPr>
        <p:spPr>
          <a:xfrm>
            <a:off x="405440" y="3793003"/>
            <a:ext cx="5918861" cy="369332"/>
          </a:xfrm>
          <a:prstGeom prst="rect">
            <a:avLst/>
          </a:prstGeom>
          <a:noFill/>
        </p:spPr>
        <p:txBody>
          <a:bodyPr wrap="square">
            <a:spAutoFit/>
          </a:bodyPr>
          <a:lstStyle/>
          <a:p>
            <a:r>
              <a:rPr lang="en-US" dirty="0">
                <a:solidFill>
                  <a:schemeClr val="tx2"/>
                </a:solidFill>
              </a:rPr>
              <a:t>156, 158, 167, 159, 160, 168, 161, 153, 156, 198 … (x8 billion)</a:t>
            </a:r>
            <a:endParaRPr lang="en-US" sz="1800" dirty="0">
              <a:solidFill>
                <a:schemeClr val="tx2"/>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16C8356-733E-FC47-A2F7-A37108DE6067}"/>
                  </a:ext>
                </a:extLst>
              </p:cNvPr>
              <p:cNvSpPr txBox="1"/>
              <p:nvPr/>
            </p:nvSpPr>
            <p:spPr>
              <a:xfrm>
                <a:off x="375877" y="5285446"/>
                <a:ext cx="6813557" cy="1043684"/>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Mean</a:t>
                </a:r>
                <a:r>
                  <a:rPr lang="en-US" dirty="0">
                    <a:solidFill>
                      <a:schemeClr val="tx2"/>
                    </a:solidFill>
                  </a:rPr>
                  <a:t>:  </a:t>
                </a:r>
                <a14:m>
                  <m:oMath xmlns:m="http://schemas.openxmlformats.org/officeDocument/2006/math">
                    <m:f>
                      <m:fPr>
                        <m:ctrlPr>
                          <a:rPr lang="en-US"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156+158+167+160+168+161+153+156+198</m:t>
                        </m:r>
                      </m:num>
                      <m:den>
                        <m:r>
                          <a:rPr lang="en-US" b="0" i="1" smtClean="0">
                            <a:solidFill>
                              <a:schemeClr val="tx2"/>
                            </a:solidFill>
                            <a:latin typeface="Cambria Math" panose="02040503050406030204" pitchFamily="18" charset="0"/>
                          </a:rPr>
                          <m:t>10</m:t>
                        </m:r>
                      </m:den>
                    </m:f>
                  </m:oMath>
                </a14:m>
                <a:r>
                  <a:rPr lang="en-US" dirty="0">
                    <a:solidFill>
                      <a:schemeClr val="tx2"/>
                    </a:solidFill>
                  </a:rPr>
                  <a:t> = </a:t>
                </a:r>
                <a:r>
                  <a:rPr lang="en-US" b="1" dirty="0">
                    <a:solidFill>
                      <a:schemeClr val="tx2"/>
                    </a:solidFill>
                  </a:rPr>
                  <a:t>163.6</a:t>
                </a:r>
              </a:p>
              <a:p>
                <a:pPr marL="285750" indent="-285750">
                  <a:buFont typeface="Arial" panose="020B0604020202020204" pitchFamily="34" charset="0"/>
                  <a:buChar char="•"/>
                </a:pPr>
                <a:r>
                  <a:rPr lang="en-US" b="1" dirty="0">
                    <a:solidFill>
                      <a:schemeClr val="tx2"/>
                    </a:solidFill>
                  </a:rPr>
                  <a:t>Median</a:t>
                </a:r>
                <a:r>
                  <a:rPr lang="en-US" dirty="0">
                    <a:solidFill>
                      <a:schemeClr val="tx2"/>
                    </a:solidFill>
                  </a:rPr>
                  <a:t>: 153, 156, 156, 158, </a:t>
                </a:r>
                <a:r>
                  <a:rPr lang="en-US" b="1" dirty="0">
                    <a:solidFill>
                      <a:srgbClr val="FF0000"/>
                    </a:solidFill>
                  </a:rPr>
                  <a:t>159</a:t>
                </a:r>
                <a:r>
                  <a:rPr lang="en-US" dirty="0">
                    <a:solidFill>
                      <a:schemeClr val="tx2"/>
                    </a:solidFill>
                  </a:rPr>
                  <a:t>, </a:t>
                </a:r>
                <a:r>
                  <a:rPr lang="en-US" b="1" dirty="0">
                    <a:solidFill>
                      <a:srgbClr val="FF0000"/>
                    </a:solidFill>
                  </a:rPr>
                  <a:t>160</a:t>
                </a:r>
                <a:r>
                  <a:rPr lang="en-US" dirty="0">
                    <a:solidFill>
                      <a:schemeClr val="tx2"/>
                    </a:solidFill>
                  </a:rPr>
                  <a:t>, 161, 167, 168, 198 = </a:t>
                </a:r>
                <a:r>
                  <a:rPr lang="en-US" b="1" dirty="0">
                    <a:solidFill>
                      <a:schemeClr val="tx2"/>
                    </a:solidFill>
                  </a:rPr>
                  <a:t>159.5</a:t>
                </a:r>
              </a:p>
              <a:p>
                <a:pPr marL="285750" indent="-285750">
                  <a:buFont typeface="Arial" panose="020B0604020202020204" pitchFamily="34" charset="0"/>
                  <a:buChar char="•"/>
                </a:pPr>
                <a:r>
                  <a:rPr lang="en-US" b="1" dirty="0">
                    <a:solidFill>
                      <a:schemeClr val="tx2"/>
                    </a:solidFill>
                  </a:rPr>
                  <a:t>Mode</a:t>
                </a:r>
                <a:r>
                  <a:rPr lang="en-US" dirty="0">
                    <a:solidFill>
                      <a:schemeClr val="tx2"/>
                    </a:solidFill>
                  </a:rPr>
                  <a:t>: </a:t>
                </a:r>
                <a:r>
                  <a:rPr lang="en-US" b="1" dirty="0">
                    <a:solidFill>
                      <a:srgbClr val="FF0000"/>
                    </a:solidFill>
                  </a:rPr>
                  <a:t>156</a:t>
                </a:r>
                <a:r>
                  <a:rPr lang="en-US" dirty="0">
                    <a:solidFill>
                      <a:schemeClr val="tx2"/>
                    </a:solidFill>
                  </a:rPr>
                  <a:t>, 158, 167, 159, 160, 168, 161, 153, </a:t>
                </a:r>
                <a:r>
                  <a:rPr lang="en-US" b="1" dirty="0">
                    <a:solidFill>
                      <a:srgbClr val="FF0000"/>
                    </a:solidFill>
                  </a:rPr>
                  <a:t>156</a:t>
                </a:r>
                <a:r>
                  <a:rPr lang="en-US" dirty="0">
                    <a:solidFill>
                      <a:schemeClr val="tx2"/>
                    </a:solidFill>
                  </a:rPr>
                  <a:t>, 198 = </a:t>
                </a:r>
                <a:r>
                  <a:rPr lang="en-US" b="1" dirty="0">
                    <a:solidFill>
                      <a:schemeClr val="tx2"/>
                    </a:solidFill>
                  </a:rPr>
                  <a:t>156</a:t>
                </a:r>
              </a:p>
            </p:txBody>
          </p:sp>
        </mc:Choice>
        <mc:Fallback xmlns="">
          <p:sp>
            <p:nvSpPr>
              <p:cNvPr id="41" name="TextBox 40">
                <a:extLst>
                  <a:ext uri="{FF2B5EF4-FFF2-40B4-BE49-F238E27FC236}">
                    <a16:creationId xmlns:a16="http://schemas.microsoft.com/office/drawing/2014/main" id="{216C8356-733E-FC47-A2F7-A37108DE6067}"/>
                  </a:ext>
                </a:extLst>
              </p:cNvPr>
              <p:cNvSpPr txBox="1">
                <a:spLocks noRot="1" noChangeAspect="1" noMove="1" noResize="1" noEditPoints="1" noAdjustHandles="1" noChangeArrowheads="1" noChangeShapeType="1" noTextEdit="1"/>
              </p:cNvSpPr>
              <p:nvPr/>
            </p:nvSpPr>
            <p:spPr>
              <a:xfrm>
                <a:off x="375877" y="5285446"/>
                <a:ext cx="6813557" cy="1043684"/>
              </a:xfrm>
              <a:prstGeom prst="rect">
                <a:avLst/>
              </a:prstGeom>
              <a:blipFill>
                <a:blip r:embed="rId5"/>
                <a:stretch>
                  <a:fillRect l="-559" b="-7229"/>
                </a:stretch>
              </a:blipFill>
            </p:spPr>
            <p:txBody>
              <a:bodyPr/>
              <a:lstStyle/>
              <a:p>
                <a:r>
                  <a:rPr lang="en-IL">
                    <a:noFill/>
                  </a:rPr>
                  <a:t> </a:t>
                </a:r>
              </a:p>
            </p:txBody>
          </p:sp>
        </mc:Fallback>
      </mc:AlternateContent>
      <p:sp>
        <p:nvSpPr>
          <p:cNvPr id="45" name="TextBox 44">
            <a:extLst>
              <a:ext uri="{FF2B5EF4-FFF2-40B4-BE49-F238E27FC236}">
                <a16:creationId xmlns:a16="http://schemas.microsoft.com/office/drawing/2014/main" id="{9B81DD7C-9592-6245-AC5D-FEF78369DFEA}"/>
              </a:ext>
            </a:extLst>
          </p:cNvPr>
          <p:cNvSpPr txBox="1"/>
          <p:nvPr/>
        </p:nvSpPr>
        <p:spPr>
          <a:xfrm>
            <a:off x="231912" y="4396453"/>
            <a:ext cx="6446952" cy="646331"/>
          </a:xfrm>
          <a:prstGeom prst="rect">
            <a:avLst/>
          </a:prstGeom>
          <a:noFill/>
        </p:spPr>
        <p:txBody>
          <a:bodyPr wrap="square">
            <a:spAutoFit/>
          </a:bodyPr>
          <a:lstStyle/>
          <a:p>
            <a:r>
              <a:rPr lang="en-US" b="1" dirty="0">
                <a:solidFill>
                  <a:schemeClr val="tx2"/>
                </a:solidFill>
              </a:rPr>
              <a:t>Central tendency – </a:t>
            </a:r>
            <a:r>
              <a:rPr lang="en-US" dirty="0">
                <a:solidFill>
                  <a:schemeClr val="tx2"/>
                </a:solidFill>
              </a:rPr>
              <a:t>the descriptive summary of a dataset through a single value that reflects the center of the data distribution</a:t>
            </a:r>
            <a:endParaRPr lang="en-US" sz="1800" dirty="0">
              <a:solidFill>
                <a:schemeClr val="tx2"/>
              </a:solidFill>
            </a:endParaRPr>
          </a:p>
        </p:txBody>
      </p:sp>
      <p:sp>
        <p:nvSpPr>
          <p:cNvPr id="6" name="Striped Right Arrow 5">
            <a:extLst>
              <a:ext uri="{FF2B5EF4-FFF2-40B4-BE49-F238E27FC236}">
                <a16:creationId xmlns:a16="http://schemas.microsoft.com/office/drawing/2014/main" id="{B584C060-C3E4-3143-89F4-C8CC2BBFD787}"/>
              </a:ext>
            </a:extLst>
          </p:cNvPr>
          <p:cNvSpPr/>
          <p:nvPr/>
        </p:nvSpPr>
        <p:spPr>
          <a:xfrm rot="5400000">
            <a:off x="3063565" y="2925957"/>
            <a:ext cx="748747" cy="733554"/>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9" name="Picture 2" descr="Cute friendly kawaii alien cartoon character vector illustration Stock  Vector | Adobe Stock">
            <a:extLst>
              <a:ext uri="{FF2B5EF4-FFF2-40B4-BE49-F238E27FC236}">
                <a16:creationId xmlns:a16="http://schemas.microsoft.com/office/drawing/2014/main" id="{938432CB-0A91-534B-BDAE-EB9D6A80538E}"/>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87483" y="1478287"/>
            <a:ext cx="1067446" cy="157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168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xEl>
                                              <p:pRg st="0" end="0"/>
                                            </p:txEl>
                                          </p:spTgt>
                                        </p:tgtEl>
                                        <p:attrNameLst>
                                          <p:attrName>style.visibility</p:attrName>
                                        </p:attrNameLst>
                                      </p:cBhvr>
                                      <p:to>
                                        <p:strVal val="visible"/>
                                      </p:to>
                                    </p:set>
                                    <p:animEffect transition="in" filter="fade">
                                      <p:cBhvr>
                                        <p:cTn id="36" dur="500"/>
                                        <p:tgtEl>
                                          <p:spTgt spid="4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animEffect transition="in" filter="fade">
                                      <p:cBhvr>
                                        <p:cTn id="41" dur="500"/>
                                        <p:tgtEl>
                                          <p:spTgt spid="41">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xEl>
                                              <p:pRg st="2" end="2"/>
                                            </p:txEl>
                                          </p:spTgt>
                                        </p:tgtEl>
                                        <p:attrNameLst>
                                          <p:attrName>style.visibility</p:attrName>
                                        </p:attrNameLst>
                                      </p:cBhvr>
                                      <p:to>
                                        <p:strVal val="visible"/>
                                      </p:to>
                                    </p:set>
                                    <p:animEffect transition="in" filter="fade">
                                      <p:cBhvr>
                                        <p:cTn id="46" dur="5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40" grpId="0"/>
      <p:bldP spid="4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4" name="Picture 2" descr="Cute friendly kawaii alien cartoon character vector illustration Stock  Vector | Adobe Stock">
            <a:extLst>
              <a:ext uri="{FF2B5EF4-FFF2-40B4-BE49-F238E27FC236}">
                <a16:creationId xmlns:a16="http://schemas.microsoft.com/office/drawing/2014/main" id="{F119EC93-4D36-7349-9FA9-E41A450FF5B0}"/>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70781" y="2987097"/>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8F1EC98-8A5C-F242-90CD-2945C3782C59}"/>
              </a:ext>
            </a:extLst>
          </p:cNvPr>
          <p:cNvSpPr/>
          <p:nvPr/>
        </p:nvSpPr>
        <p:spPr>
          <a:xfrm>
            <a:off x="468272" y="4711418"/>
            <a:ext cx="4774560"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53" name="Picture 2" descr="Cute friendly kawaii alien cartoon character vector illustration Stock  Vector | Adobe Stock">
            <a:extLst>
              <a:ext uri="{FF2B5EF4-FFF2-40B4-BE49-F238E27FC236}">
                <a16:creationId xmlns:a16="http://schemas.microsoft.com/office/drawing/2014/main" id="{5FB54828-1C22-2540-966E-F35864BF25A9}"/>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34459" y="818986"/>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5CF5F90-0FDB-294B-B768-374AB150C02B}"/>
              </a:ext>
            </a:extLst>
          </p:cNvPr>
          <p:cNvSpPr txBox="1"/>
          <p:nvPr/>
        </p:nvSpPr>
        <p:spPr>
          <a:xfrm>
            <a:off x="456365" y="4714835"/>
            <a:ext cx="4786468" cy="369332"/>
          </a:xfrm>
          <a:prstGeom prst="rect">
            <a:avLst/>
          </a:prstGeom>
          <a:noFill/>
        </p:spPr>
        <p:txBody>
          <a:bodyPr wrap="square">
            <a:spAutoFit/>
          </a:bodyPr>
          <a:lstStyle/>
          <a:p>
            <a:r>
              <a:rPr lang="en-US" b="1" dirty="0">
                <a:solidFill>
                  <a:schemeClr val="tx2"/>
                </a:solidFill>
              </a:rPr>
              <a:t>133, 145, 142</a:t>
            </a:r>
            <a:r>
              <a:rPr lang="en-US" dirty="0">
                <a:solidFill>
                  <a:schemeClr val="tx2"/>
                </a:solidFill>
              </a:rPr>
              <a:t>, 159, 160, 155, 160, </a:t>
            </a:r>
            <a:r>
              <a:rPr lang="en-US" b="1" dirty="0">
                <a:solidFill>
                  <a:schemeClr val="tx2"/>
                </a:solidFill>
              </a:rPr>
              <a:t>194, 200, 188</a:t>
            </a:r>
            <a:endParaRPr lang="en-US" sz="1800" b="1" dirty="0">
              <a:solidFill>
                <a:schemeClr val="tx2"/>
              </a:solidFill>
            </a:endParaRPr>
          </a:p>
        </p:txBody>
      </p:sp>
      <p:sp>
        <p:nvSpPr>
          <p:cNvPr id="56" name="TextBox 55">
            <a:extLst>
              <a:ext uri="{FF2B5EF4-FFF2-40B4-BE49-F238E27FC236}">
                <a16:creationId xmlns:a16="http://schemas.microsoft.com/office/drawing/2014/main" id="{487D5E41-E0BC-544D-B188-BDF230667401}"/>
              </a:ext>
            </a:extLst>
          </p:cNvPr>
          <p:cNvSpPr txBox="1"/>
          <p:nvPr/>
        </p:nvSpPr>
        <p:spPr>
          <a:xfrm>
            <a:off x="1424806" y="1293838"/>
            <a:ext cx="308441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Mean = </a:t>
            </a:r>
            <a:r>
              <a:rPr lang="en-US" b="1" dirty="0">
                <a:solidFill>
                  <a:schemeClr val="tx2"/>
                </a:solidFill>
              </a:rPr>
              <a:t>163.6</a:t>
            </a:r>
          </a:p>
          <a:p>
            <a:pPr marL="285750" indent="-285750">
              <a:buFont typeface="Arial" panose="020B0604020202020204" pitchFamily="34" charset="0"/>
              <a:buChar char="•"/>
            </a:pPr>
            <a:r>
              <a:rPr lang="en-US" dirty="0">
                <a:solidFill>
                  <a:schemeClr val="tx2"/>
                </a:solidFill>
              </a:rPr>
              <a:t>Variance = </a:t>
            </a:r>
            <a:r>
              <a:rPr lang="en-US" b="1" dirty="0">
                <a:solidFill>
                  <a:schemeClr val="tx2"/>
                </a:solidFill>
              </a:rPr>
              <a:t>𝞼</a:t>
            </a:r>
            <a:r>
              <a:rPr lang="en-US" b="1" baseline="30000" dirty="0">
                <a:solidFill>
                  <a:schemeClr val="tx2"/>
                </a:solidFill>
              </a:rPr>
              <a:t>2</a:t>
            </a:r>
            <a:r>
              <a:rPr lang="en-US" b="1" dirty="0">
                <a:solidFill>
                  <a:schemeClr val="tx2"/>
                </a:solidFill>
              </a:rPr>
              <a:t> = 168.26</a:t>
            </a:r>
          </a:p>
          <a:p>
            <a:pPr marL="285750" indent="-285750">
              <a:buFont typeface="Arial" panose="020B0604020202020204" pitchFamily="34" charset="0"/>
              <a:buChar char="•"/>
            </a:pPr>
            <a:r>
              <a:rPr lang="en-US" u="sng" dirty="0">
                <a:solidFill>
                  <a:schemeClr val="tx2"/>
                </a:solidFill>
              </a:rPr>
              <a:t>SD = 𝞼 =  </a:t>
            </a:r>
            <a:r>
              <a:rPr lang="en-US" b="1" u="sng" dirty="0">
                <a:solidFill>
                  <a:schemeClr val="tx2"/>
                </a:solidFill>
              </a:rPr>
              <a:t>12.97176</a:t>
            </a:r>
          </a:p>
        </p:txBody>
      </p:sp>
      <p:sp>
        <p:nvSpPr>
          <p:cNvPr id="69" name="TextBox 68">
            <a:extLst>
              <a:ext uri="{FF2B5EF4-FFF2-40B4-BE49-F238E27FC236}">
                <a16:creationId xmlns:a16="http://schemas.microsoft.com/office/drawing/2014/main" id="{7013244F-4A56-DD4C-A6A8-C955FAF70E46}"/>
              </a:ext>
            </a:extLst>
          </p:cNvPr>
          <p:cNvSpPr txBox="1"/>
          <p:nvPr/>
        </p:nvSpPr>
        <p:spPr>
          <a:xfrm>
            <a:off x="1480263" y="3335533"/>
            <a:ext cx="303176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Mean = </a:t>
            </a:r>
            <a:r>
              <a:rPr lang="en-US" b="1" dirty="0">
                <a:solidFill>
                  <a:schemeClr val="tx2"/>
                </a:solidFill>
              </a:rPr>
              <a:t>163.6</a:t>
            </a:r>
          </a:p>
          <a:p>
            <a:pPr marL="285750" indent="-285750">
              <a:buFont typeface="Arial" panose="020B0604020202020204" pitchFamily="34" charset="0"/>
              <a:buChar char="•"/>
            </a:pPr>
            <a:r>
              <a:rPr lang="en-US" dirty="0">
                <a:solidFill>
                  <a:schemeClr val="tx2"/>
                </a:solidFill>
              </a:rPr>
              <a:t>Variance = 𝞼 </a:t>
            </a:r>
            <a:r>
              <a:rPr lang="en-US" baseline="30000" dirty="0">
                <a:solidFill>
                  <a:schemeClr val="tx2"/>
                </a:solidFill>
              </a:rPr>
              <a:t>2</a:t>
            </a:r>
            <a:r>
              <a:rPr lang="en-US" dirty="0">
                <a:solidFill>
                  <a:schemeClr val="tx2"/>
                </a:solidFill>
              </a:rPr>
              <a:t> = </a:t>
            </a:r>
            <a:r>
              <a:rPr lang="en-US" b="1" dirty="0">
                <a:solidFill>
                  <a:schemeClr val="tx2"/>
                </a:solidFill>
              </a:rPr>
              <a:t>523.82</a:t>
            </a:r>
          </a:p>
          <a:p>
            <a:pPr marL="285750" indent="-285750">
              <a:buFont typeface="Arial" panose="020B0604020202020204" pitchFamily="34" charset="0"/>
              <a:buChar char="•"/>
            </a:pPr>
            <a:r>
              <a:rPr lang="en-US" u="sng" dirty="0">
                <a:solidFill>
                  <a:schemeClr val="tx2"/>
                </a:solidFill>
              </a:rPr>
              <a:t>SD = 𝞼 = </a:t>
            </a:r>
            <a:r>
              <a:rPr lang="en-US" b="1" u="sng" dirty="0">
                <a:solidFill>
                  <a:schemeClr val="tx2"/>
                </a:solidFill>
              </a:rPr>
              <a:t>22.88716</a:t>
            </a:r>
          </a:p>
        </p:txBody>
      </p:sp>
      <p:sp>
        <p:nvSpPr>
          <p:cNvPr id="70" name="Rectangle 69">
            <a:extLst>
              <a:ext uri="{FF2B5EF4-FFF2-40B4-BE49-F238E27FC236}">
                <a16:creationId xmlns:a16="http://schemas.microsoft.com/office/drawing/2014/main" id="{C52A852B-AD0F-3143-8236-0974143E8215}"/>
              </a:ext>
            </a:extLst>
          </p:cNvPr>
          <p:cNvSpPr/>
          <p:nvPr/>
        </p:nvSpPr>
        <p:spPr>
          <a:xfrm>
            <a:off x="369125" y="2508160"/>
            <a:ext cx="4774560"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1" name="TextBox 70">
            <a:extLst>
              <a:ext uri="{FF2B5EF4-FFF2-40B4-BE49-F238E27FC236}">
                <a16:creationId xmlns:a16="http://schemas.microsoft.com/office/drawing/2014/main" id="{D31B6051-9DA2-7C4C-BB15-B1D55CE82A1D}"/>
              </a:ext>
            </a:extLst>
          </p:cNvPr>
          <p:cNvSpPr txBox="1"/>
          <p:nvPr/>
        </p:nvSpPr>
        <p:spPr>
          <a:xfrm>
            <a:off x="409736" y="2495832"/>
            <a:ext cx="5209395" cy="369332"/>
          </a:xfrm>
          <a:prstGeom prst="rect">
            <a:avLst/>
          </a:prstGeom>
          <a:noFill/>
        </p:spPr>
        <p:txBody>
          <a:bodyPr wrap="square">
            <a:spAutoFit/>
          </a:bodyPr>
          <a:lstStyle/>
          <a:p>
            <a:r>
              <a:rPr lang="en-US" dirty="0">
                <a:solidFill>
                  <a:schemeClr val="tx2"/>
                </a:solidFill>
              </a:rPr>
              <a:t>156, 158, 167, 159, 160, 168, 161, 153, 156, 198</a:t>
            </a:r>
            <a:endParaRPr lang="en-US" sz="1800" dirty="0">
              <a:solidFill>
                <a:schemeClr val="tx2"/>
              </a:solidFill>
            </a:endParaRPr>
          </a:p>
        </p:txBody>
      </p:sp>
      <p:pic>
        <p:nvPicPr>
          <p:cNvPr id="10242" name="Picture 2" descr="Standard deviation: calculating step by step (article) | Khan Academy">
            <a:extLst>
              <a:ext uri="{FF2B5EF4-FFF2-40B4-BE49-F238E27FC236}">
                <a16:creationId xmlns:a16="http://schemas.microsoft.com/office/drawing/2014/main" id="{EA1B2FB0-815B-B345-8E6E-89FBA2C98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141" y="5602263"/>
            <a:ext cx="2257859" cy="12700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Descriptive statistics</a:t>
            </a:r>
          </a:p>
        </p:txBody>
      </p:sp>
      <p:sp>
        <p:nvSpPr>
          <p:cNvPr id="75" name="TextBox 74">
            <a:extLst>
              <a:ext uri="{FF2B5EF4-FFF2-40B4-BE49-F238E27FC236}">
                <a16:creationId xmlns:a16="http://schemas.microsoft.com/office/drawing/2014/main" id="{401C7107-25AC-7B47-AA6D-311AACAB498C}"/>
              </a:ext>
            </a:extLst>
          </p:cNvPr>
          <p:cNvSpPr txBox="1"/>
          <p:nvPr/>
        </p:nvSpPr>
        <p:spPr>
          <a:xfrm>
            <a:off x="92211" y="5226735"/>
            <a:ext cx="7097223" cy="147732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Variance –</a:t>
            </a:r>
            <a:r>
              <a:rPr lang="he-IL" b="1" dirty="0">
                <a:solidFill>
                  <a:schemeClr val="tx2"/>
                </a:solidFill>
              </a:rPr>
              <a:t> </a:t>
            </a:r>
            <a:r>
              <a:rPr lang="en-US" dirty="0">
                <a:solidFill>
                  <a:schemeClr val="tx2"/>
                </a:solidFill>
              </a:rPr>
              <a:t>the average degree to which each value differs from the mean</a:t>
            </a:r>
          </a:p>
          <a:p>
            <a:pPr marL="285750" indent="-285750">
              <a:buFont typeface="Arial" panose="020B0604020202020204" pitchFamily="34" charset="0"/>
              <a:buChar char="•"/>
            </a:pPr>
            <a:r>
              <a:rPr lang="he-IL" b="1" dirty="0" err="1">
                <a:solidFill>
                  <a:schemeClr val="tx2"/>
                </a:solidFill>
              </a:rPr>
              <a:t>S</a:t>
            </a:r>
            <a:r>
              <a:rPr lang="en-US" b="1" dirty="0" err="1">
                <a:solidFill>
                  <a:schemeClr val="tx2"/>
                </a:solidFill>
              </a:rPr>
              <a:t>tandard</a:t>
            </a:r>
            <a:r>
              <a:rPr lang="en-US" b="1" dirty="0">
                <a:solidFill>
                  <a:schemeClr val="tx2"/>
                </a:solidFill>
              </a:rPr>
              <a:t> deviation – </a:t>
            </a:r>
            <a:r>
              <a:rPr lang="en-US" dirty="0">
                <a:solidFill>
                  <a:schemeClr val="tx2"/>
                </a:solidFill>
              </a:rPr>
              <a:t>the square root of the variance</a:t>
            </a:r>
          </a:p>
          <a:p>
            <a:pPr marL="285750" indent="-285750">
              <a:buFont typeface="Arial" panose="020B0604020202020204" pitchFamily="34" charset="0"/>
              <a:buChar char="•"/>
            </a:pPr>
            <a:r>
              <a:rPr lang="en-US" dirty="0">
                <a:solidFill>
                  <a:schemeClr val="tx2"/>
                </a:solidFill>
              </a:rPr>
              <a:t>The standard deviation is expressed in the same units as the mean is, whereas the variance is expressed in squared units</a:t>
            </a:r>
            <a:endParaRPr lang="en-US" sz="1800" dirty="0">
              <a:solidFill>
                <a:schemeClr val="tx2"/>
              </a:solidFill>
            </a:endParaRPr>
          </a:p>
        </p:txBody>
      </p:sp>
      <p:pic>
        <p:nvPicPr>
          <p:cNvPr id="76" name="Picture 8" descr="Graph, analytics, analysis, chart, statistics Free Icon of Analytics">
            <a:extLst>
              <a:ext uri="{FF2B5EF4-FFF2-40B4-BE49-F238E27FC236}">
                <a16:creationId xmlns:a16="http://schemas.microsoft.com/office/drawing/2014/main" id="{33C178F9-75FC-0946-A39F-91A2E51A5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artoon alien planet&amp;quot; by lineartestpilot - Mostphotos">
            <a:extLst>
              <a:ext uri="{FF2B5EF4-FFF2-40B4-BE49-F238E27FC236}">
                <a16:creationId xmlns:a16="http://schemas.microsoft.com/office/drawing/2014/main" id="{4D4F92B6-C895-0A43-88BE-B1098FC30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821" y="3230338"/>
            <a:ext cx="1628015" cy="123474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Earth Cartoon 2D. Vector Stock Photo, Picture And Royalty Free Image. Image  36751534.">
            <a:extLst>
              <a:ext uri="{FF2B5EF4-FFF2-40B4-BE49-F238E27FC236}">
                <a16:creationId xmlns:a16="http://schemas.microsoft.com/office/drawing/2014/main" id="{EA80C3B1-14CB-1548-94A8-5E29126BB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7797" y="825996"/>
            <a:ext cx="1553646" cy="153096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Variance Definition | DeepAI">
            <a:extLst>
              <a:ext uri="{FF2B5EF4-FFF2-40B4-BE49-F238E27FC236}">
                <a16:creationId xmlns:a16="http://schemas.microsoft.com/office/drawing/2014/main" id="{A10085F1-C2D1-5D45-90BC-3C6AA61D68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6141" y="4534105"/>
            <a:ext cx="2257859" cy="1128930"/>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F50177C-EA13-924E-95C3-5F73E190D74C}"/>
              </a:ext>
            </a:extLst>
          </p:cNvPr>
          <p:cNvSpPr txBox="1"/>
          <p:nvPr/>
        </p:nvSpPr>
        <p:spPr>
          <a:xfrm>
            <a:off x="7329840" y="135547"/>
            <a:ext cx="1630642" cy="646331"/>
          </a:xfrm>
          <a:prstGeom prst="rect">
            <a:avLst/>
          </a:prstGeom>
          <a:noFill/>
        </p:spPr>
        <p:txBody>
          <a:bodyPr wrap="square">
            <a:spAutoFit/>
          </a:bodyPr>
          <a:lstStyle/>
          <a:p>
            <a:r>
              <a:rPr lang="en-US" b="1" dirty="0">
                <a:solidFill>
                  <a:schemeClr val="bg1"/>
                </a:solidFill>
              </a:rPr>
              <a:t>𝞼 – population</a:t>
            </a:r>
          </a:p>
          <a:p>
            <a:r>
              <a:rPr lang="en-US" b="1" dirty="0">
                <a:solidFill>
                  <a:schemeClr val="bg1"/>
                </a:solidFill>
              </a:rPr>
              <a:t>S - sample</a:t>
            </a:r>
            <a:endParaRPr lang="en-IL" dirty="0">
              <a:solidFill>
                <a:schemeClr val="bg1"/>
              </a:solidFill>
            </a:endParaRPr>
          </a:p>
        </p:txBody>
      </p:sp>
    </p:spTree>
    <p:extLst>
      <p:ext uri="{BB962C8B-B14F-4D97-AF65-F5344CB8AC3E}">
        <p14:creationId xmlns:p14="http://schemas.microsoft.com/office/powerpoint/2010/main" val="4053427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10250"/>
                                        </p:tgtEl>
                                        <p:attrNameLst>
                                          <p:attrName>style.visibility</p:attrName>
                                        </p:attrNameLst>
                                      </p:cBhvr>
                                      <p:to>
                                        <p:strVal val="visible"/>
                                      </p:to>
                                    </p:set>
                                    <p:animEffect transition="in" filter="fade">
                                      <p:cBhvr>
                                        <p:cTn id="16" dur="500"/>
                                        <p:tgtEl>
                                          <p:spTgt spid="102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nodeType="withEffect">
                                  <p:stCondLst>
                                    <p:cond delay="0"/>
                                  </p:stCondLst>
                                  <p:childTnLst>
                                    <p:set>
                                      <p:cBhvr>
                                        <p:cTn id="29" dur="1" fill="hold">
                                          <p:stCondLst>
                                            <p:cond delay="0"/>
                                          </p:stCondLst>
                                        </p:cTn>
                                        <p:tgtEl>
                                          <p:spTgt spid="10248"/>
                                        </p:tgtEl>
                                        <p:attrNameLst>
                                          <p:attrName>style.visibility</p:attrName>
                                        </p:attrNameLst>
                                      </p:cBhvr>
                                      <p:to>
                                        <p:strVal val="visible"/>
                                      </p:to>
                                    </p:set>
                                    <p:animEffect transition="in" filter="fade">
                                      <p:cBhvr>
                                        <p:cTn id="30" dur="500"/>
                                        <p:tgtEl>
                                          <p:spTgt spid="102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6">
                                            <p:txEl>
                                              <p:pRg st="0" end="0"/>
                                            </p:txEl>
                                          </p:spTgt>
                                        </p:tgtEl>
                                        <p:attrNameLst>
                                          <p:attrName>style.visibility</p:attrName>
                                        </p:attrNameLst>
                                      </p:cBhvr>
                                      <p:to>
                                        <p:strVal val="visible"/>
                                      </p:to>
                                    </p:set>
                                    <p:animEffect transition="in" filter="fade">
                                      <p:cBhvr>
                                        <p:cTn id="35" dur="500"/>
                                        <p:tgtEl>
                                          <p:spTgt spid="56">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9">
                                            <p:txEl>
                                              <p:pRg st="0" end="0"/>
                                            </p:txEl>
                                          </p:spTgt>
                                        </p:tgtEl>
                                        <p:attrNameLst>
                                          <p:attrName>style.visibility</p:attrName>
                                        </p:attrNameLst>
                                      </p:cBhvr>
                                      <p:to>
                                        <p:strVal val="visible"/>
                                      </p:to>
                                    </p:set>
                                    <p:animEffect transition="in" filter="fade">
                                      <p:cBhvr>
                                        <p:cTn id="38" dur="500"/>
                                        <p:tgtEl>
                                          <p:spTgt spid="6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5">
                                            <p:txEl>
                                              <p:pRg st="0" end="0"/>
                                            </p:txEl>
                                          </p:spTgt>
                                        </p:tgtEl>
                                        <p:attrNameLst>
                                          <p:attrName>style.visibility</p:attrName>
                                        </p:attrNameLst>
                                      </p:cBhvr>
                                      <p:to>
                                        <p:strVal val="visible"/>
                                      </p:to>
                                    </p:set>
                                    <p:animEffect transition="in" filter="fade">
                                      <p:cBhvr>
                                        <p:cTn id="43" dur="500"/>
                                        <p:tgtEl>
                                          <p:spTgt spid="75">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252"/>
                                        </p:tgtEl>
                                        <p:attrNameLst>
                                          <p:attrName>style.visibility</p:attrName>
                                        </p:attrNameLst>
                                      </p:cBhvr>
                                      <p:to>
                                        <p:strVal val="visible"/>
                                      </p:to>
                                    </p:set>
                                    <p:animEffect transition="in" filter="fade">
                                      <p:cBhvr>
                                        <p:cTn id="46" dur="500"/>
                                        <p:tgtEl>
                                          <p:spTgt spid="1025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5">
                                            <p:txEl>
                                              <p:pRg st="1" end="1"/>
                                            </p:txEl>
                                          </p:spTgt>
                                        </p:tgtEl>
                                        <p:attrNameLst>
                                          <p:attrName>style.visibility</p:attrName>
                                        </p:attrNameLst>
                                      </p:cBhvr>
                                      <p:to>
                                        <p:strVal val="visible"/>
                                      </p:to>
                                    </p:set>
                                    <p:animEffect transition="in" filter="fade">
                                      <p:cBhvr>
                                        <p:cTn id="51" dur="500"/>
                                        <p:tgtEl>
                                          <p:spTgt spid="75">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0242"/>
                                        </p:tgtEl>
                                        <p:attrNameLst>
                                          <p:attrName>style.visibility</p:attrName>
                                        </p:attrNameLst>
                                      </p:cBhvr>
                                      <p:to>
                                        <p:strVal val="visible"/>
                                      </p:to>
                                    </p:set>
                                    <p:animEffect transition="in" filter="fade">
                                      <p:cBhvr>
                                        <p:cTn id="54" dur="500"/>
                                        <p:tgtEl>
                                          <p:spTgt spid="102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5">
                                            <p:txEl>
                                              <p:pRg st="2" end="2"/>
                                            </p:txEl>
                                          </p:spTgt>
                                        </p:tgtEl>
                                        <p:attrNameLst>
                                          <p:attrName>style.visibility</p:attrName>
                                        </p:attrNameLst>
                                      </p:cBhvr>
                                      <p:to>
                                        <p:strVal val="visible"/>
                                      </p:to>
                                    </p:set>
                                    <p:animEffect transition="in" filter="fade">
                                      <p:cBhvr>
                                        <p:cTn id="64" dur="500"/>
                                        <p:tgtEl>
                                          <p:spTgt spid="75">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6">
                                            <p:txEl>
                                              <p:pRg st="1" end="1"/>
                                            </p:txEl>
                                          </p:spTgt>
                                        </p:tgtEl>
                                        <p:attrNameLst>
                                          <p:attrName>style.visibility</p:attrName>
                                        </p:attrNameLst>
                                      </p:cBhvr>
                                      <p:to>
                                        <p:strVal val="visible"/>
                                      </p:to>
                                    </p:set>
                                    <p:animEffect transition="in" filter="fade">
                                      <p:cBhvr>
                                        <p:cTn id="69" dur="500"/>
                                        <p:tgtEl>
                                          <p:spTgt spid="56">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56">
                                            <p:txEl>
                                              <p:pRg st="2" end="2"/>
                                            </p:txEl>
                                          </p:spTgt>
                                        </p:tgtEl>
                                        <p:attrNameLst>
                                          <p:attrName>style.visibility</p:attrName>
                                        </p:attrNameLst>
                                      </p:cBhvr>
                                      <p:to>
                                        <p:strVal val="visible"/>
                                      </p:to>
                                    </p:set>
                                    <p:animEffect transition="in" filter="fade">
                                      <p:cBhvr>
                                        <p:cTn id="72" dur="500"/>
                                        <p:tgtEl>
                                          <p:spTgt spid="56">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69">
                                            <p:txEl>
                                              <p:pRg st="1" end="1"/>
                                            </p:txEl>
                                          </p:spTgt>
                                        </p:tgtEl>
                                        <p:attrNameLst>
                                          <p:attrName>style.visibility</p:attrName>
                                        </p:attrNameLst>
                                      </p:cBhvr>
                                      <p:to>
                                        <p:strVal val="visible"/>
                                      </p:to>
                                    </p:set>
                                    <p:animEffect transition="in" filter="fade">
                                      <p:cBhvr>
                                        <p:cTn id="75" dur="500"/>
                                        <p:tgtEl>
                                          <p:spTgt spid="69">
                                            <p:txEl>
                                              <p:pRg st="1" end="1"/>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69">
                                            <p:txEl>
                                              <p:pRg st="2" end="2"/>
                                            </p:txEl>
                                          </p:spTgt>
                                        </p:tgtEl>
                                        <p:attrNameLst>
                                          <p:attrName>style.visibility</p:attrName>
                                        </p:attrNameLst>
                                      </p:cBhvr>
                                      <p:to>
                                        <p:strVal val="visible"/>
                                      </p:to>
                                    </p:set>
                                    <p:animEffect transition="in" filter="fade">
                                      <p:cBhvr>
                                        <p:cTn id="78" dur="500"/>
                                        <p:tgtEl>
                                          <p:spTgt spid="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70" grpId="0" animBg="1"/>
      <p:bldP spid="71" grpId="0"/>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3076" name="Picture 4" descr="Population and settlement - iGCSE Geography - Internet Geography">
            <a:extLst>
              <a:ext uri="{FF2B5EF4-FFF2-40B4-BE49-F238E27FC236}">
                <a16:creationId xmlns:a16="http://schemas.microsoft.com/office/drawing/2014/main" id="{2D71EC95-DDED-3743-B800-F859BB67D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48" y="788230"/>
            <a:ext cx="4053385" cy="185709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2C49D2A-6089-6E41-9290-AA4394A1768C}"/>
              </a:ext>
            </a:extLst>
          </p:cNvPr>
          <p:cNvSpPr txBox="1"/>
          <p:nvPr/>
        </p:nvSpPr>
        <p:spPr>
          <a:xfrm>
            <a:off x="1066712" y="1587419"/>
            <a:ext cx="1432502" cy="369332"/>
          </a:xfrm>
          <a:prstGeom prst="rect">
            <a:avLst/>
          </a:prstGeom>
          <a:noFill/>
        </p:spPr>
        <p:txBody>
          <a:bodyPr wrap="square">
            <a:spAutoFit/>
          </a:bodyPr>
          <a:lstStyle/>
          <a:p>
            <a:r>
              <a:rPr lang="en-US" sz="1800" dirty="0">
                <a:solidFill>
                  <a:schemeClr val="tx2"/>
                </a:solidFill>
              </a:rPr>
              <a:t>Population</a:t>
            </a:r>
            <a:endParaRPr lang="en-IL" dirty="0"/>
          </a:p>
        </p:txBody>
      </p:sp>
      <p:sp>
        <p:nvSpPr>
          <p:cNvPr id="76" name="TextBox 75">
            <a:extLst>
              <a:ext uri="{FF2B5EF4-FFF2-40B4-BE49-F238E27FC236}">
                <a16:creationId xmlns:a16="http://schemas.microsoft.com/office/drawing/2014/main" id="{7E857EB7-043B-3C46-B38B-0F34C37FD275}"/>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central limit theorem (CTL)</a:t>
            </a:r>
          </a:p>
        </p:txBody>
      </p:sp>
      <p:pic>
        <p:nvPicPr>
          <p:cNvPr id="77" name="Picture 4">
            <a:extLst>
              <a:ext uri="{FF2B5EF4-FFF2-40B4-BE49-F238E27FC236}">
                <a16:creationId xmlns:a16="http://schemas.microsoft.com/office/drawing/2014/main" id="{E6EC2CD1-89F3-AF40-A8A3-05B16A21E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grpSp>
        <p:nvGrpSpPr>
          <p:cNvPr id="1038" name="Group 1037">
            <a:extLst>
              <a:ext uri="{FF2B5EF4-FFF2-40B4-BE49-F238E27FC236}">
                <a16:creationId xmlns:a16="http://schemas.microsoft.com/office/drawing/2014/main" id="{E79FA6E5-4B0D-914A-B5D1-A69571D8DF24}"/>
              </a:ext>
            </a:extLst>
          </p:cNvPr>
          <p:cNvGrpSpPr/>
          <p:nvPr/>
        </p:nvGrpSpPr>
        <p:grpSpPr>
          <a:xfrm>
            <a:off x="690831" y="3077757"/>
            <a:ext cx="5825934" cy="3320869"/>
            <a:chOff x="678131" y="3103157"/>
            <a:chExt cx="5825934" cy="3320869"/>
          </a:xfrm>
        </p:grpSpPr>
        <p:grpSp>
          <p:nvGrpSpPr>
            <p:cNvPr id="22" name="Group 21">
              <a:extLst>
                <a:ext uri="{FF2B5EF4-FFF2-40B4-BE49-F238E27FC236}">
                  <a16:creationId xmlns:a16="http://schemas.microsoft.com/office/drawing/2014/main" id="{9CB71CFA-9807-6E42-8C2E-1922BAE9500B}"/>
                </a:ext>
              </a:extLst>
            </p:cNvPr>
            <p:cNvGrpSpPr/>
            <p:nvPr/>
          </p:nvGrpSpPr>
          <p:grpSpPr>
            <a:xfrm>
              <a:off x="678131" y="3103157"/>
              <a:ext cx="5589838" cy="3243080"/>
              <a:chOff x="1878635" y="3794749"/>
              <a:chExt cx="4748705" cy="2755076"/>
            </a:xfrm>
          </p:grpSpPr>
          <p:cxnSp>
            <p:nvCxnSpPr>
              <p:cNvPr id="23" name="Straight Arrow Connector 22">
                <a:extLst>
                  <a:ext uri="{FF2B5EF4-FFF2-40B4-BE49-F238E27FC236}">
                    <a16:creationId xmlns:a16="http://schemas.microsoft.com/office/drawing/2014/main" id="{5E7517C8-F768-834A-8DB9-7CA40A94C861}"/>
                  </a:ext>
                </a:extLst>
              </p:cNvPr>
              <p:cNvCxnSpPr>
                <a:cxnSpLocks/>
              </p:cNvCxnSpPr>
              <p:nvPr/>
            </p:nvCxnSpPr>
            <p:spPr>
              <a:xfrm>
                <a:off x="1878635" y="6212924"/>
                <a:ext cx="47487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4CA5CA-2566-C940-A84C-A695429105F6}"/>
                  </a:ext>
                </a:extLst>
              </p:cNvPr>
              <p:cNvCxnSpPr/>
              <p:nvPr/>
            </p:nvCxnSpPr>
            <p:spPr>
              <a:xfrm flipV="1">
                <a:off x="2199337" y="3794749"/>
                <a:ext cx="0" cy="2755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83A0EA4-6D8D-ED49-87B1-DBF850C0733C}"/>
                </a:ext>
              </a:extLst>
            </p:cNvPr>
            <p:cNvSpPr txBox="1"/>
            <p:nvPr/>
          </p:nvSpPr>
          <p:spPr>
            <a:xfrm>
              <a:off x="1165497" y="6058447"/>
              <a:ext cx="832799" cy="307777"/>
            </a:xfrm>
            <a:prstGeom prst="rect">
              <a:avLst/>
            </a:prstGeom>
            <a:noFill/>
          </p:spPr>
          <p:txBody>
            <a:bodyPr wrap="square">
              <a:spAutoFit/>
            </a:bodyPr>
            <a:lstStyle/>
            <a:p>
              <a:r>
                <a:rPr lang="en-US" sz="1400" dirty="0">
                  <a:solidFill>
                    <a:schemeClr val="tx2"/>
                  </a:solidFill>
                </a:rPr>
                <a:t>Short</a:t>
              </a:r>
              <a:endParaRPr lang="en-IL" sz="1400" dirty="0"/>
            </a:p>
          </p:txBody>
        </p:sp>
        <p:sp>
          <p:nvSpPr>
            <p:cNvPr id="37" name="TextBox 36">
              <a:extLst>
                <a:ext uri="{FF2B5EF4-FFF2-40B4-BE49-F238E27FC236}">
                  <a16:creationId xmlns:a16="http://schemas.microsoft.com/office/drawing/2014/main" id="{A73D5C9A-D3C5-C046-A6E5-F6EFF6B740A6}"/>
                </a:ext>
              </a:extLst>
            </p:cNvPr>
            <p:cNvSpPr txBox="1"/>
            <p:nvPr/>
          </p:nvSpPr>
          <p:spPr>
            <a:xfrm>
              <a:off x="5671266" y="6116249"/>
              <a:ext cx="832799" cy="307777"/>
            </a:xfrm>
            <a:prstGeom prst="rect">
              <a:avLst/>
            </a:prstGeom>
            <a:noFill/>
          </p:spPr>
          <p:txBody>
            <a:bodyPr wrap="square">
              <a:spAutoFit/>
            </a:bodyPr>
            <a:lstStyle/>
            <a:p>
              <a:r>
                <a:rPr lang="en-US" sz="1400" dirty="0">
                  <a:solidFill>
                    <a:schemeClr val="tx2"/>
                  </a:solidFill>
                </a:rPr>
                <a:t>Tall</a:t>
              </a:r>
              <a:endParaRPr lang="en-IL" sz="1400" dirty="0"/>
            </a:p>
          </p:txBody>
        </p:sp>
        <p:grpSp>
          <p:nvGrpSpPr>
            <p:cNvPr id="49" name="Group 48">
              <a:extLst>
                <a:ext uri="{FF2B5EF4-FFF2-40B4-BE49-F238E27FC236}">
                  <a16:creationId xmlns:a16="http://schemas.microsoft.com/office/drawing/2014/main" id="{485DCBFA-8774-4F47-85BD-D7369C24C2A8}"/>
                </a:ext>
              </a:extLst>
            </p:cNvPr>
            <p:cNvGrpSpPr/>
            <p:nvPr/>
          </p:nvGrpSpPr>
          <p:grpSpPr>
            <a:xfrm>
              <a:off x="1307178" y="5742590"/>
              <a:ext cx="4122348" cy="307777"/>
              <a:chOff x="2483004" y="4616605"/>
              <a:chExt cx="4122348" cy="735980"/>
            </a:xfrm>
          </p:grpSpPr>
          <p:cxnSp>
            <p:nvCxnSpPr>
              <p:cNvPr id="48" name="Straight Connector 47">
                <a:extLst>
                  <a:ext uri="{FF2B5EF4-FFF2-40B4-BE49-F238E27FC236}">
                    <a16:creationId xmlns:a16="http://schemas.microsoft.com/office/drawing/2014/main" id="{14EF8BAA-7394-AF4E-A24D-DBBF81FEEB2C}"/>
                  </a:ext>
                </a:extLst>
              </p:cNvPr>
              <p:cNvCxnSpPr/>
              <p:nvPr/>
            </p:nvCxnSpPr>
            <p:spPr>
              <a:xfrm>
                <a:off x="433782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32816F0-372E-9D48-AAAE-FC60CA3B28F2}"/>
                  </a:ext>
                </a:extLst>
              </p:cNvPr>
              <p:cNvCxnSpPr/>
              <p:nvPr/>
            </p:nvCxnSpPr>
            <p:spPr>
              <a:xfrm>
                <a:off x="481360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D7ECA5-38E8-DD4F-9ACF-EFBF8A057434}"/>
                  </a:ext>
                </a:extLst>
              </p:cNvPr>
              <p:cNvCxnSpPr/>
              <p:nvPr/>
            </p:nvCxnSpPr>
            <p:spPr>
              <a:xfrm>
                <a:off x="522620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8E60DF-A913-9041-8C19-A81FE03BCF0A}"/>
                  </a:ext>
                </a:extLst>
              </p:cNvPr>
              <p:cNvCxnSpPr/>
              <p:nvPr/>
            </p:nvCxnSpPr>
            <p:spPr>
              <a:xfrm>
                <a:off x="570198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244935-A085-B140-B4D1-2D9EFD77CD76}"/>
                  </a:ext>
                </a:extLst>
              </p:cNvPr>
              <p:cNvCxnSpPr/>
              <p:nvPr/>
            </p:nvCxnSpPr>
            <p:spPr>
              <a:xfrm>
                <a:off x="3395820"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EF9885-68E5-124E-ACE3-78B41B926DB8}"/>
                  </a:ext>
                </a:extLst>
              </p:cNvPr>
              <p:cNvCxnSpPr/>
              <p:nvPr/>
            </p:nvCxnSpPr>
            <p:spPr>
              <a:xfrm>
                <a:off x="3871605"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E224064-7F5E-2249-B700-9D66D93EA844}"/>
                  </a:ext>
                </a:extLst>
              </p:cNvPr>
              <p:cNvCxnSpPr/>
              <p:nvPr/>
            </p:nvCxnSpPr>
            <p:spPr>
              <a:xfrm>
                <a:off x="248300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CE96DE8-43ED-4C4B-B1D3-4D18FE67CFC8}"/>
                  </a:ext>
                </a:extLst>
              </p:cNvPr>
              <p:cNvCxnSpPr/>
              <p:nvPr/>
            </p:nvCxnSpPr>
            <p:spPr>
              <a:xfrm>
                <a:off x="295878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3C9FC04-C6A8-524D-AD5A-C91BA5BFB98B}"/>
                  </a:ext>
                </a:extLst>
              </p:cNvPr>
              <p:cNvCxnSpPr/>
              <p:nvPr/>
            </p:nvCxnSpPr>
            <p:spPr>
              <a:xfrm>
                <a:off x="6129567"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D26AFF3-D4B5-0843-90B7-8102235FA38B}"/>
                  </a:ext>
                </a:extLst>
              </p:cNvPr>
              <p:cNvCxnSpPr/>
              <p:nvPr/>
            </p:nvCxnSpPr>
            <p:spPr>
              <a:xfrm>
                <a:off x="6605352"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FF1E286B-C682-6348-ABF0-714A0FE3B87E}"/>
                </a:ext>
              </a:extLst>
            </p:cNvPr>
            <p:cNvSpPr txBox="1"/>
            <p:nvPr/>
          </p:nvSpPr>
          <p:spPr>
            <a:xfrm>
              <a:off x="1223995" y="4808532"/>
              <a:ext cx="875996" cy="369332"/>
            </a:xfrm>
            <a:prstGeom prst="rect">
              <a:avLst/>
            </a:prstGeom>
            <a:noFill/>
          </p:spPr>
          <p:txBody>
            <a:bodyPr wrap="square">
              <a:spAutoFit/>
            </a:bodyPr>
            <a:lstStyle/>
            <a:p>
              <a:r>
                <a:rPr lang="en-US" sz="1800" dirty="0">
                  <a:solidFill>
                    <a:schemeClr val="tx2"/>
                  </a:solidFill>
                </a:rPr>
                <a:t>Sample</a:t>
              </a:r>
              <a:endParaRPr lang="en-IL" dirty="0"/>
            </a:p>
          </p:txBody>
        </p:sp>
        <p:cxnSp>
          <p:nvCxnSpPr>
            <p:cNvPr id="159" name="Straight Connector 158">
              <a:extLst>
                <a:ext uri="{FF2B5EF4-FFF2-40B4-BE49-F238E27FC236}">
                  <a16:creationId xmlns:a16="http://schemas.microsoft.com/office/drawing/2014/main" id="{830F8234-C98A-9140-A05E-25215227F93E}"/>
                </a:ext>
              </a:extLst>
            </p:cNvPr>
            <p:cNvCxnSpPr/>
            <p:nvPr/>
          </p:nvCxnSpPr>
          <p:spPr>
            <a:xfrm>
              <a:off x="5835926" y="5755290"/>
              <a:ext cx="0" cy="30777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5A0617AD-76B5-0C43-AF39-E34A171634A1}"/>
              </a:ext>
            </a:extLst>
          </p:cNvPr>
          <p:cNvGrpSpPr/>
          <p:nvPr/>
        </p:nvGrpSpPr>
        <p:grpSpPr>
          <a:xfrm>
            <a:off x="1132933" y="2778483"/>
            <a:ext cx="4621264" cy="3137385"/>
            <a:chOff x="1132933" y="2778483"/>
            <a:chExt cx="4621264" cy="3137385"/>
          </a:xfrm>
        </p:grpSpPr>
        <p:sp>
          <p:nvSpPr>
            <p:cNvPr id="113" name="Freeform 112">
              <a:extLst>
                <a:ext uri="{FF2B5EF4-FFF2-40B4-BE49-F238E27FC236}">
                  <a16:creationId xmlns:a16="http://schemas.microsoft.com/office/drawing/2014/main" id="{BFB12586-8958-3141-9E16-60BF08F0C2E9}"/>
                </a:ext>
              </a:extLst>
            </p:cNvPr>
            <p:cNvSpPr/>
            <p:nvPr/>
          </p:nvSpPr>
          <p:spPr>
            <a:xfrm>
              <a:off x="1132933" y="3199021"/>
              <a:ext cx="4621264" cy="271684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0" algn="ctr" defTabSz="457200" rtl="1" eaLnBrk="1" latinLnBrk="0" hangingPunct="1"/>
              <a:endParaRPr lang="en-US" dirty="0"/>
            </a:p>
          </p:txBody>
        </p:sp>
        <p:cxnSp>
          <p:nvCxnSpPr>
            <p:cNvPr id="1024" name="Straight Connector 1023">
              <a:extLst>
                <a:ext uri="{FF2B5EF4-FFF2-40B4-BE49-F238E27FC236}">
                  <a16:creationId xmlns:a16="http://schemas.microsoft.com/office/drawing/2014/main" id="{14640356-78FE-E54B-B630-288C38CC95E5}"/>
                </a:ext>
              </a:extLst>
            </p:cNvPr>
            <p:cNvCxnSpPr>
              <a:cxnSpLocks/>
            </p:cNvCxnSpPr>
            <p:nvPr/>
          </p:nvCxnSpPr>
          <p:spPr>
            <a:xfrm>
              <a:off x="3647977" y="3103157"/>
              <a:ext cx="0" cy="2535643"/>
            </a:xfrm>
            <a:prstGeom prst="line">
              <a:avLst/>
            </a:prstGeom>
            <a:ln w="2857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sp>
          <p:nvSpPr>
            <p:cNvPr id="170" name="TextBox 169">
              <a:extLst>
                <a:ext uri="{FF2B5EF4-FFF2-40B4-BE49-F238E27FC236}">
                  <a16:creationId xmlns:a16="http://schemas.microsoft.com/office/drawing/2014/main" id="{F4C68C3D-3D16-5B46-BB56-9C916896B757}"/>
                </a:ext>
              </a:extLst>
            </p:cNvPr>
            <p:cNvSpPr txBox="1"/>
            <p:nvPr/>
          </p:nvSpPr>
          <p:spPr>
            <a:xfrm>
              <a:off x="2912538" y="2778483"/>
              <a:ext cx="1445478" cy="307777"/>
            </a:xfrm>
            <a:prstGeom prst="rect">
              <a:avLst/>
            </a:prstGeom>
            <a:noFill/>
            <a:ln>
              <a:solidFill>
                <a:schemeClr val="accent2">
                  <a:lumMod val="75000"/>
                </a:schemeClr>
              </a:solidFill>
            </a:ln>
          </p:spPr>
          <p:txBody>
            <a:bodyPr wrap="square">
              <a:spAutoFit/>
            </a:bodyPr>
            <a:lstStyle/>
            <a:p>
              <a:pPr algn="ctr"/>
              <a:r>
                <a:rPr lang="en-US" sz="1400" b="1" dirty="0"/>
                <a:t>Population mean</a:t>
              </a:r>
              <a:endParaRPr lang="en-IL" sz="1400" b="1" dirty="0"/>
            </a:p>
          </p:txBody>
        </p:sp>
      </p:grpSp>
      <p:grpSp>
        <p:nvGrpSpPr>
          <p:cNvPr id="180" name="Group 179">
            <a:extLst>
              <a:ext uri="{FF2B5EF4-FFF2-40B4-BE49-F238E27FC236}">
                <a16:creationId xmlns:a16="http://schemas.microsoft.com/office/drawing/2014/main" id="{789940B8-5C02-7D48-9990-8582403CB7B6}"/>
              </a:ext>
            </a:extLst>
          </p:cNvPr>
          <p:cNvGrpSpPr/>
          <p:nvPr/>
        </p:nvGrpSpPr>
        <p:grpSpPr>
          <a:xfrm>
            <a:off x="3827773" y="3406994"/>
            <a:ext cx="1445478" cy="2231806"/>
            <a:chOff x="3884005" y="3288425"/>
            <a:chExt cx="1445478" cy="2231806"/>
          </a:xfrm>
        </p:grpSpPr>
        <p:cxnSp>
          <p:nvCxnSpPr>
            <p:cNvPr id="181" name="Straight Connector 180">
              <a:extLst>
                <a:ext uri="{FF2B5EF4-FFF2-40B4-BE49-F238E27FC236}">
                  <a16:creationId xmlns:a16="http://schemas.microsoft.com/office/drawing/2014/main" id="{01A4CEA6-98B8-E148-9A6A-80A5E1D0DEF3}"/>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182" name="TextBox 181">
              <a:extLst>
                <a:ext uri="{FF2B5EF4-FFF2-40B4-BE49-F238E27FC236}">
                  <a16:creationId xmlns:a16="http://schemas.microsoft.com/office/drawing/2014/main" id="{F3CDBA72-E1E6-8E45-89E0-7E6EF3758EE0}"/>
                </a:ext>
              </a:extLst>
            </p:cNvPr>
            <p:cNvSpPr txBox="1"/>
            <p:nvPr/>
          </p:nvSpPr>
          <p:spPr>
            <a:xfrm>
              <a:off x="3884005" y="3288425"/>
              <a:ext cx="1445478" cy="307777"/>
            </a:xfrm>
            <a:prstGeom prst="rect">
              <a:avLst/>
            </a:prstGeom>
            <a:noFill/>
            <a:ln>
              <a:solidFill>
                <a:schemeClr val="accent5">
                  <a:lumMod val="50000"/>
                </a:schemeClr>
              </a:solidFill>
            </a:ln>
          </p:spPr>
          <p:txBody>
            <a:bodyPr wrap="square">
              <a:spAutoFit/>
            </a:bodyPr>
            <a:lstStyle/>
            <a:p>
              <a:pPr algn="ctr"/>
              <a:r>
                <a:rPr lang="en-US" sz="1400" b="1" dirty="0"/>
                <a:t>Sample mean</a:t>
              </a:r>
              <a:endParaRPr lang="en-IL" sz="1400" b="1" dirty="0"/>
            </a:p>
          </p:txBody>
        </p:sp>
      </p:grpSp>
      <p:grpSp>
        <p:nvGrpSpPr>
          <p:cNvPr id="238" name="Group 237">
            <a:extLst>
              <a:ext uri="{FF2B5EF4-FFF2-40B4-BE49-F238E27FC236}">
                <a16:creationId xmlns:a16="http://schemas.microsoft.com/office/drawing/2014/main" id="{EB25FA2C-3FC5-1049-AC50-875349A16287}"/>
              </a:ext>
            </a:extLst>
          </p:cNvPr>
          <p:cNvGrpSpPr/>
          <p:nvPr/>
        </p:nvGrpSpPr>
        <p:grpSpPr>
          <a:xfrm>
            <a:off x="3279693" y="5265723"/>
            <a:ext cx="2500276" cy="619343"/>
            <a:chOff x="3291333" y="5221533"/>
            <a:chExt cx="2500276" cy="619343"/>
          </a:xfrm>
        </p:grpSpPr>
        <p:sp>
          <p:nvSpPr>
            <p:cNvPr id="239" name="Oval 238">
              <a:extLst>
                <a:ext uri="{FF2B5EF4-FFF2-40B4-BE49-F238E27FC236}">
                  <a16:creationId xmlns:a16="http://schemas.microsoft.com/office/drawing/2014/main" id="{EC4C4232-1DB6-9746-91E1-289668EADD28}"/>
                </a:ext>
              </a:extLst>
            </p:cNvPr>
            <p:cNvSpPr/>
            <p:nvPr/>
          </p:nvSpPr>
          <p:spPr>
            <a:xfrm>
              <a:off x="5527866" y="5566528"/>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0" name="Oval 239">
              <a:extLst>
                <a:ext uri="{FF2B5EF4-FFF2-40B4-BE49-F238E27FC236}">
                  <a16:creationId xmlns:a16="http://schemas.microsoft.com/office/drawing/2014/main" id="{73AFD331-FC2B-0B42-9B78-BD51BB5A0264}"/>
                </a:ext>
              </a:extLst>
            </p:cNvPr>
            <p:cNvSpPr/>
            <p:nvPr/>
          </p:nvSpPr>
          <p:spPr>
            <a:xfrm>
              <a:off x="4638443" y="556731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1" name="Oval 240">
              <a:extLst>
                <a:ext uri="{FF2B5EF4-FFF2-40B4-BE49-F238E27FC236}">
                  <a16:creationId xmlns:a16="http://schemas.microsoft.com/office/drawing/2014/main" id="{A6343B12-7A23-6A4C-92C5-603B19BCCECD}"/>
                </a:ext>
              </a:extLst>
            </p:cNvPr>
            <p:cNvSpPr/>
            <p:nvPr/>
          </p:nvSpPr>
          <p:spPr>
            <a:xfrm>
              <a:off x="3291333" y="557713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2" name="Oval 241">
              <a:extLst>
                <a:ext uri="{FF2B5EF4-FFF2-40B4-BE49-F238E27FC236}">
                  <a16:creationId xmlns:a16="http://schemas.microsoft.com/office/drawing/2014/main" id="{F94B2ACC-F11F-4A48-8C9E-4547D0122B56}"/>
                </a:ext>
              </a:extLst>
            </p:cNvPr>
            <p:cNvSpPr/>
            <p:nvPr/>
          </p:nvSpPr>
          <p:spPr>
            <a:xfrm>
              <a:off x="3723133" y="522153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3" name="Oval 242">
              <a:extLst>
                <a:ext uri="{FF2B5EF4-FFF2-40B4-BE49-F238E27FC236}">
                  <a16:creationId xmlns:a16="http://schemas.microsoft.com/office/drawing/2014/main" id="{3130A3CD-2B95-0C47-B229-B3C2D3844C86}"/>
                </a:ext>
              </a:extLst>
            </p:cNvPr>
            <p:cNvSpPr/>
            <p:nvPr/>
          </p:nvSpPr>
          <p:spPr>
            <a:xfrm>
              <a:off x="3714300" y="5567314"/>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248" name="Group 247">
            <a:extLst>
              <a:ext uri="{FF2B5EF4-FFF2-40B4-BE49-F238E27FC236}">
                <a16:creationId xmlns:a16="http://schemas.microsoft.com/office/drawing/2014/main" id="{8699FFD6-5C9F-CA41-A291-136B83CD3192}"/>
              </a:ext>
            </a:extLst>
          </p:cNvPr>
          <p:cNvGrpSpPr/>
          <p:nvPr/>
        </p:nvGrpSpPr>
        <p:grpSpPr>
          <a:xfrm>
            <a:off x="3513048" y="3406994"/>
            <a:ext cx="1445478" cy="2231806"/>
            <a:chOff x="3884005" y="3288425"/>
            <a:chExt cx="1445478" cy="2231806"/>
          </a:xfrm>
        </p:grpSpPr>
        <p:cxnSp>
          <p:nvCxnSpPr>
            <p:cNvPr id="249" name="Straight Connector 248">
              <a:extLst>
                <a:ext uri="{FF2B5EF4-FFF2-40B4-BE49-F238E27FC236}">
                  <a16:creationId xmlns:a16="http://schemas.microsoft.com/office/drawing/2014/main" id="{0A9BAAA0-CC6A-054B-B56B-B544E172510D}"/>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250" name="TextBox 249">
              <a:extLst>
                <a:ext uri="{FF2B5EF4-FFF2-40B4-BE49-F238E27FC236}">
                  <a16:creationId xmlns:a16="http://schemas.microsoft.com/office/drawing/2014/main" id="{1AF1BED8-7F48-FE46-A101-D061AEA8F410}"/>
                </a:ext>
              </a:extLst>
            </p:cNvPr>
            <p:cNvSpPr txBox="1"/>
            <p:nvPr/>
          </p:nvSpPr>
          <p:spPr>
            <a:xfrm>
              <a:off x="3884005" y="3288425"/>
              <a:ext cx="1445478" cy="307777"/>
            </a:xfrm>
            <a:prstGeom prst="rect">
              <a:avLst/>
            </a:prstGeom>
            <a:noFill/>
            <a:ln>
              <a:solidFill>
                <a:schemeClr val="accent5">
                  <a:lumMod val="50000"/>
                </a:schemeClr>
              </a:solidFill>
            </a:ln>
          </p:spPr>
          <p:txBody>
            <a:bodyPr wrap="square">
              <a:spAutoFit/>
            </a:bodyPr>
            <a:lstStyle/>
            <a:p>
              <a:pPr algn="ctr"/>
              <a:r>
                <a:rPr lang="en-US" sz="1400" b="1" dirty="0"/>
                <a:t>Sample mean</a:t>
              </a:r>
              <a:endParaRPr lang="en-IL" sz="1400" b="1" dirty="0"/>
            </a:p>
          </p:txBody>
        </p:sp>
      </p:grpSp>
      <p:grpSp>
        <p:nvGrpSpPr>
          <p:cNvPr id="1041" name="Group 1040">
            <a:extLst>
              <a:ext uri="{FF2B5EF4-FFF2-40B4-BE49-F238E27FC236}">
                <a16:creationId xmlns:a16="http://schemas.microsoft.com/office/drawing/2014/main" id="{9230B597-CE5A-F449-AF6C-E3D4FD7583AB}"/>
              </a:ext>
            </a:extLst>
          </p:cNvPr>
          <p:cNvGrpSpPr/>
          <p:nvPr/>
        </p:nvGrpSpPr>
        <p:grpSpPr>
          <a:xfrm>
            <a:off x="2387599" y="4424791"/>
            <a:ext cx="2498943" cy="1444843"/>
            <a:chOff x="2387599" y="4424791"/>
            <a:chExt cx="2498943" cy="1444843"/>
          </a:xfrm>
        </p:grpSpPr>
        <p:sp>
          <p:nvSpPr>
            <p:cNvPr id="257" name="Oval 256">
              <a:extLst>
                <a:ext uri="{FF2B5EF4-FFF2-40B4-BE49-F238E27FC236}">
                  <a16:creationId xmlns:a16="http://schemas.microsoft.com/office/drawing/2014/main" id="{0AED791B-54D4-6748-BC49-73AD608C8F6E}"/>
                </a:ext>
              </a:extLst>
            </p:cNvPr>
            <p:cNvSpPr/>
            <p:nvPr/>
          </p:nvSpPr>
          <p:spPr>
            <a:xfrm>
              <a:off x="2387599" y="5605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dirty="0"/>
            </a:p>
          </p:txBody>
        </p:sp>
        <p:sp>
          <p:nvSpPr>
            <p:cNvPr id="258" name="Oval 257">
              <a:extLst>
                <a:ext uri="{FF2B5EF4-FFF2-40B4-BE49-F238E27FC236}">
                  <a16:creationId xmlns:a16="http://schemas.microsoft.com/office/drawing/2014/main" id="{9D93658C-9ED7-A74E-8587-CDF374B5AE35}"/>
                </a:ext>
              </a:extLst>
            </p:cNvPr>
            <p:cNvSpPr/>
            <p:nvPr/>
          </p:nvSpPr>
          <p:spPr>
            <a:xfrm>
              <a:off x="2793999" y="55804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59" name="Oval 258">
              <a:extLst>
                <a:ext uri="{FF2B5EF4-FFF2-40B4-BE49-F238E27FC236}">
                  <a16:creationId xmlns:a16="http://schemas.microsoft.com/office/drawing/2014/main" id="{C8007396-1C7B-8F47-B4B9-B15982B444DC}"/>
                </a:ext>
              </a:extLst>
            </p:cNvPr>
            <p:cNvSpPr/>
            <p:nvPr/>
          </p:nvSpPr>
          <p:spPr>
            <a:xfrm>
              <a:off x="3263899" y="52502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0" name="Oval 259">
              <a:extLst>
                <a:ext uri="{FF2B5EF4-FFF2-40B4-BE49-F238E27FC236}">
                  <a16:creationId xmlns:a16="http://schemas.microsoft.com/office/drawing/2014/main" id="{C5C3FA79-A283-2E4B-AD60-DE0B83136808}"/>
                </a:ext>
              </a:extLst>
            </p:cNvPr>
            <p:cNvSpPr/>
            <p:nvPr/>
          </p:nvSpPr>
          <p:spPr>
            <a:xfrm>
              <a:off x="3708399" y="4843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1" name="Oval 260">
              <a:extLst>
                <a:ext uri="{FF2B5EF4-FFF2-40B4-BE49-F238E27FC236}">
                  <a16:creationId xmlns:a16="http://schemas.microsoft.com/office/drawing/2014/main" id="{8F5130DC-FA9F-1D4F-AAE8-25CF7BE87FFB}"/>
                </a:ext>
              </a:extLst>
            </p:cNvPr>
            <p:cNvSpPr/>
            <p:nvPr/>
          </p:nvSpPr>
          <p:spPr>
            <a:xfrm>
              <a:off x="3251199" y="48692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2" name="Oval 261">
              <a:extLst>
                <a:ext uri="{FF2B5EF4-FFF2-40B4-BE49-F238E27FC236}">
                  <a16:creationId xmlns:a16="http://schemas.microsoft.com/office/drawing/2014/main" id="{6663083B-F52C-B24B-9C65-D61630606C21}"/>
                </a:ext>
              </a:extLst>
            </p:cNvPr>
            <p:cNvSpPr/>
            <p:nvPr/>
          </p:nvSpPr>
          <p:spPr>
            <a:xfrm>
              <a:off x="3695699" y="44247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3" name="Oval 262">
              <a:extLst>
                <a:ext uri="{FF2B5EF4-FFF2-40B4-BE49-F238E27FC236}">
                  <a16:creationId xmlns:a16="http://schemas.microsoft.com/office/drawing/2014/main" id="{C548C547-3F59-FD49-92AC-98CC1851E549}"/>
                </a:ext>
              </a:extLst>
            </p:cNvPr>
            <p:cNvSpPr/>
            <p:nvPr/>
          </p:nvSpPr>
          <p:spPr>
            <a:xfrm>
              <a:off x="3263899" y="4462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4" name="Oval 263">
              <a:extLst>
                <a:ext uri="{FF2B5EF4-FFF2-40B4-BE49-F238E27FC236}">
                  <a16:creationId xmlns:a16="http://schemas.microsoft.com/office/drawing/2014/main" id="{15225D0C-ED33-3049-B9F2-872F5A1D3DA9}"/>
                </a:ext>
              </a:extLst>
            </p:cNvPr>
            <p:cNvSpPr/>
            <p:nvPr/>
          </p:nvSpPr>
          <p:spPr>
            <a:xfrm>
              <a:off x="2819399" y="52375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5" name="Oval 264">
              <a:extLst>
                <a:ext uri="{FF2B5EF4-FFF2-40B4-BE49-F238E27FC236}">
                  <a16:creationId xmlns:a16="http://schemas.microsoft.com/office/drawing/2014/main" id="{217238BD-0E9E-F64D-9722-092438AAE096}"/>
                </a:ext>
              </a:extLst>
            </p:cNvPr>
            <p:cNvSpPr/>
            <p:nvPr/>
          </p:nvSpPr>
          <p:spPr>
            <a:xfrm>
              <a:off x="4165599" y="55804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6" name="Oval 265">
              <a:extLst>
                <a:ext uri="{FF2B5EF4-FFF2-40B4-BE49-F238E27FC236}">
                  <a16:creationId xmlns:a16="http://schemas.microsoft.com/office/drawing/2014/main" id="{460AA6AE-DBFA-264D-B96E-EFDF33577F92}"/>
                </a:ext>
              </a:extLst>
            </p:cNvPr>
            <p:cNvSpPr/>
            <p:nvPr/>
          </p:nvSpPr>
          <p:spPr>
            <a:xfrm>
              <a:off x="4622799" y="52756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grpSp>
      <p:grpSp>
        <p:nvGrpSpPr>
          <p:cNvPr id="268" name="Group 267">
            <a:extLst>
              <a:ext uri="{FF2B5EF4-FFF2-40B4-BE49-F238E27FC236}">
                <a16:creationId xmlns:a16="http://schemas.microsoft.com/office/drawing/2014/main" id="{75B3E99D-EAD6-1C48-85F3-66816D7345AD}"/>
              </a:ext>
            </a:extLst>
          </p:cNvPr>
          <p:cNvGrpSpPr/>
          <p:nvPr/>
        </p:nvGrpSpPr>
        <p:grpSpPr>
          <a:xfrm>
            <a:off x="2994165" y="3406994"/>
            <a:ext cx="1445478" cy="2231806"/>
            <a:chOff x="3884005" y="3288425"/>
            <a:chExt cx="1445478" cy="2231806"/>
          </a:xfrm>
        </p:grpSpPr>
        <p:cxnSp>
          <p:nvCxnSpPr>
            <p:cNvPr id="269" name="Straight Connector 268">
              <a:extLst>
                <a:ext uri="{FF2B5EF4-FFF2-40B4-BE49-F238E27FC236}">
                  <a16:creationId xmlns:a16="http://schemas.microsoft.com/office/drawing/2014/main" id="{8C885A9C-B074-0C47-9411-AF276E1FAA87}"/>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270" name="TextBox 269">
              <a:extLst>
                <a:ext uri="{FF2B5EF4-FFF2-40B4-BE49-F238E27FC236}">
                  <a16:creationId xmlns:a16="http://schemas.microsoft.com/office/drawing/2014/main" id="{72BFB8E8-4193-4049-9FD3-273E3317EAC5}"/>
                </a:ext>
              </a:extLst>
            </p:cNvPr>
            <p:cNvSpPr txBox="1"/>
            <p:nvPr/>
          </p:nvSpPr>
          <p:spPr>
            <a:xfrm>
              <a:off x="3884005" y="3288425"/>
              <a:ext cx="1445478" cy="307777"/>
            </a:xfrm>
            <a:prstGeom prst="rect">
              <a:avLst/>
            </a:prstGeom>
            <a:noFill/>
            <a:ln>
              <a:solidFill>
                <a:schemeClr val="accent5">
                  <a:lumMod val="50000"/>
                </a:schemeClr>
              </a:solidFill>
            </a:ln>
          </p:spPr>
          <p:txBody>
            <a:bodyPr wrap="square">
              <a:spAutoFit/>
            </a:bodyPr>
            <a:lstStyle/>
            <a:p>
              <a:pPr algn="ctr"/>
              <a:r>
                <a:rPr lang="en-US" sz="1400" b="1" dirty="0"/>
                <a:t>Sample mean</a:t>
              </a:r>
              <a:endParaRPr lang="en-IL" sz="1400" b="1" dirty="0"/>
            </a:p>
          </p:txBody>
        </p:sp>
      </p:grpSp>
      <p:grpSp>
        <p:nvGrpSpPr>
          <p:cNvPr id="1042" name="Group 1041">
            <a:extLst>
              <a:ext uri="{FF2B5EF4-FFF2-40B4-BE49-F238E27FC236}">
                <a16:creationId xmlns:a16="http://schemas.microsoft.com/office/drawing/2014/main" id="{CFF3AF88-FC63-3648-99DA-95CBD239A4E2}"/>
              </a:ext>
            </a:extLst>
          </p:cNvPr>
          <p:cNvGrpSpPr/>
          <p:nvPr/>
        </p:nvGrpSpPr>
        <p:grpSpPr>
          <a:xfrm>
            <a:off x="1904726" y="3777270"/>
            <a:ext cx="2535730" cy="2119866"/>
            <a:chOff x="1904726" y="3777270"/>
            <a:chExt cx="2535730" cy="2119866"/>
          </a:xfrm>
        </p:grpSpPr>
        <p:sp>
          <p:nvSpPr>
            <p:cNvPr id="274" name="Oval 273">
              <a:extLst>
                <a:ext uri="{FF2B5EF4-FFF2-40B4-BE49-F238E27FC236}">
                  <a16:creationId xmlns:a16="http://schemas.microsoft.com/office/drawing/2014/main" id="{8A190165-F690-C34C-9C5C-ECB0B34292EC}"/>
                </a:ext>
              </a:extLst>
            </p:cNvPr>
            <p:cNvSpPr/>
            <p:nvPr/>
          </p:nvSpPr>
          <p:spPr>
            <a:xfrm>
              <a:off x="3287507" y="4106556"/>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5" name="Oval 274">
              <a:extLst>
                <a:ext uri="{FF2B5EF4-FFF2-40B4-BE49-F238E27FC236}">
                  <a16:creationId xmlns:a16="http://schemas.microsoft.com/office/drawing/2014/main" id="{7E5D0E13-22F5-8F4D-9724-AD2A1EBB3A0C}"/>
                </a:ext>
              </a:extLst>
            </p:cNvPr>
            <p:cNvSpPr/>
            <p:nvPr/>
          </p:nvSpPr>
          <p:spPr>
            <a:xfrm>
              <a:off x="3276184" y="3777270"/>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6" name="Oval 275">
              <a:extLst>
                <a:ext uri="{FF2B5EF4-FFF2-40B4-BE49-F238E27FC236}">
                  <a16:creationId xmlns:a16="http://schemas.microsoft.com/office/drawing/2014/main" id="{D6417D32-E0D6-614D-B4FC-C69DB92F3503}"/>
                </a:ext>
              </a:extLst>
            </p:cNvPr>
            <p:cNvSpPr/>
            <p:nvPr/>
          </p:nvSpPr>
          <p:spPr>
            <a:xfrm>
              <a:off x="3708399" y="4063862"/>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7" name="Oval 276">
              <a:extLst>
                <a:ext uri="{FF2B5EF4-FFF2-40B4-BE49-F238E27FC236}">
                  <a16:creationId xmlns:a16="http://schemas.microsoft.com/office/drawing/2014/main" id="{78339B0B-F626-B442-A962-23C1A51BD34C}"/>
                </a:ext>
              </a:extLst>
            </p:cNvPr>
            <p:cNvSpPr/>
            <p:nvPr/>
          </p:nvSpPr>
          <p:spPr>
            <a:xfrm>
              <a:off x="2793709" y="4908030"/>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8" name="Oval 277">
              <a:extLst>
                <a:ext uri="{FF2B5EF4-FFF2-40B4-BE49-F238E27FC236}">
                  <a16:creationId xmlns:a16="http://schemas.microsoft.com/office/drawing/2014/main" id="{8D0A80D0-A817-0D47-B0B8-8F4730EDE448}"/>
                </a:ext>
              </a:extLst>
            </p:cNvPr>
            <p:cNvSpPr/>
            <p:nvPr/>
          </p:nvSpPr>
          <p:spPr>
            <a:xfrm>
              <a:off x="1904726" y="563339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9" name="Oval 278">
              <a:extLst>
                <a:ext uri="{FF2B5EF4-FFF2-40B4-BE49-F238E27FC236}">
                  <a16:creationId xmlns:a16="http://schemas.microsoft.com/office/drawing/2014/main" id="{C40607D6-ABC5-D84C-8479-16B8BFFCF42C}"/>
                </a:ext>
              </a:extLst>
            </p:cNvPr>
            <p:cNvSpPr/>
            <p:nvPr/>
          </p:nvSpPr>
          <p:spPr>
            <a:xfrm>
              <a:off x="2387599" y="5261182"/>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80" name="Oval 279">
              <a:extLst>
                <a:ext uri="{FF2B5EF4-FFF2-40B4-BE49-F238E27FC236}">
                  <a16:creationId xmlns:a16="http://schemas.microsoft.com/office/drawing/2014/main" id="{8C8D3996-297F-B043-AF06-C0909EC3DC68}"/>
                </a:ext>
              </a:extLst>
            </p:cNvPr>
            <p:cNvSpPr/>
            <p:nvPr/>
          </p:nvSpPr>
          <p:spPr>
            <a:xfrm>
              <a:off x="4176713" y="52756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81" name="Oval 280">
              <a:extLst>
                <a:ext uri="{FF2B5EF4-FFF2-40B4-BE49-F238E27FC236}">
                  <a16:creationId xmlns:a16="http://schemas.microsoft.com/office/drawing/2014/main" id="{3C2C43D9-9324-C44A-B1CA-72EB2E7306BD}"/>
                </a:ext>
              </a:extLst>
            </p:cNvPr>
            <p:cNvSpPr/>
            <p:nvPr/>
          </p:nvSpPr>
          <p:spPr>
            <a:xfrm>
              <a:off x="4165599" y="4940314"/>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grpSp>
      <p:grpSp>
        <p:nvGrpSpPr>
          <p:cNvPr id="1044" name="Group 1043">
            <a:extLst>
              <a:ext uri="{FF2B5EF4-FFF2-40B4-BE49-F238E27FC236}">
                <a16:creationId xmlns:a16="http://schemas.microsoft.com/office/drawing/2014/main" id="{DC32518D-C51D-B547-98D5-FE294CAD82BD}"/>
              </a:ext>
            </a:extLst>
          </p:cNvPr>
          <p:cNvGrpSpPr/>
          <p:nvPr/>
        </p:nvGrpSpPr>
        <p:grpSpPr>
          <a:xfrm>
            <a:off x="3727288" y="2386097"/>
            <a:ext cx="2315397" cy="2392056"/>
            <a:chOff x="3727288" y="2386097"/>
            <a:chExt cx="2315397" cy="2392056"/>
          </a:xfrm>
        </p:grpSpPr>
        <p:sp>
          <p:nvSpPr>
            <p:cNvPr id="1043" name="Circular Arrow 1042">
              <a:extLst>
                <a:ext uri="{FF2B5EF4-FFF2-40B4-BE49-F238E27FC236}">
                  <a16:creationId xmlns:a16="http://schemas.microsoft.com/office/drawing/2014/main" id="{04D8B4F7-82E1-8048-AC23-48FE856CEC74}"/>
                </a:ext>
              </a:extLst>
            </p:cNvPr>
            <p:cNvSpPr/>
            <p:nvPr/>
          </p:nvSpPr>
          <p:spPr>
            <a:xfrm rot="16200000" flipV="1">
              <a:off x="3688959" y="2424426"/>
              <a:ext cx="2392056" cy="2315397"/>
            </a:xfrm>
            <a:prstGeom prst="circular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solidFill>
                  <a:schemeClr val="tx1"/>
                </a:solidFill>
              </a:endParaRPr>
            </a:p>
          </p:txBody>
        </p:sp>
        <p:sp>
          <p:nvSpPr>
            <p:cNvPr id="157" name="TextBox 156">
              <a:extLst>
                <a:ext uri="{FF2B5EF4-FFF2-40B4-BE49-F238E27FC236}">
                  <a16:creationId xmlns:a16="http://schemas.microsoft.com/office/drawing/2014/main" id="{AA1C49B2-707F-7E4F-B033-A799AB3010DC}"/>
                </a:ext>
              </a:extLst>
            </p:cNvPr>
            <p:cNvSpPr txBox="1"/>
            <p:nvPr/>
          </p:nvSpPr>
          <p:spPr>
            <a:xfrm>
              <a:off x="4334414" y="3331952"/>
              <a:ext cx="1315572" cy="646331"/>
            </a:xfrm>
            <a:prstGeom prst="rect">
              <a:avLst/>
            </a:prstGeom>
            <a:noFill/>
          </p:spPr>
          <p:txBody>
            <a:bodyPr wrap="square">
              <a:spAutoFit/>
            </a:bodyPr>
            <a:lstStyle/>
            <a:p>
              <a:pPr algn="ctr"/>
              <a:r>
                <a:rPr lang="en-US" sz="1800" b="1" dirty="0">
                  <a:solidFill>
                    <a:schemeClr val="tx2"/>
                  </a:solidFill>
                </a:rPr>
                <a:t>Inferential</a:t>
              </a:r>
            </a:p>
            <a:p>
              <a:pPr algn="ctr"/>
              <a:r>
                <a:rPr lang="en-US" sz="1800" b="1" dirty="0">
                  <a:solidFill>
                    <a:schemeClr val="tx2"/>
                  </a:solidFill>
                </a:rPr>
                <a:t>statistics </a:t>
              </a:r>
              <a:endParaRPr lang="en-IL" dirty="0"/>
            </a:p>
          </p:txBody>
        </p:sp>
      </p:grpSp>
    </p:spTree>
    <p:extLst>
      <p:ext uri="{BB962C8B-B14F-4D97-AF65-F5344CB8AC3E}">
        <p14:creationId xmlns:p14="http://schemas.microsoft.com/office/powerpoint/2010/main" val="3494976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500"/>
                                        <p:tgtEl>
                                          <p:spTgt spid="10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gtEl>
                                        <p:attrNameLst>
                                          <p:attrName>style.visibility</p:attrName>
                                        </p:attrNameLst>
                                      </p:cBhvr>
                                      <p:to>
                                        <p:strVal val="visible"/>
                                      </p:to>
                                    </p:set>
                                    <p:animEffect transition="in" filter="fade">
                                      <p:cBhvr>
                                        <p:cTn id="17" dur="500"/>
                                        <p:tgtEl>
                                          <p:spTgt spid="2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1"/>
                                        </p:tgtEl>
                                        <p:attrNameLst>
                                          <p:attrName>style.visibility</p:attrName>
                                        </p:attrNameLst>
                                      </p:cBhvr>
                                      <p:to>
                                        <p:strVal val="visible"/>
                                      </p:to>
                                    </p:set>
                                    <p:animEffect transition="in" filter="fade">
                                      <p:cBhvr>
                                        <p:cTn id="27" dur="500"/>
                                        <p:tgtEl>
                                          <p:spTgt spid="10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
                                        </p:tgtEl>
                                        <p:attrNameLst>
                                          <p:attrName>style.visibility</p:attrName>
                                        </p:attrNameLst>
                                      </p:cBhvr>
                                      <p:to>
                                        <p:strVal val="visible"/>
                                      </p:to>
                                    </p:set>
                                    <p:animEffect transition="in" filter="fade">
                                      <p:cBhvr>
                                        <p:cTn id="32" dur="500"/>
                                        <p:tgtEl>
                                          <p:spTgt spid="248"/>
                                        </p:tgtEl>
                                      </p:cBhvr>
                                    </p:animEffect>
                                  </p:childTnLst>
                                  <p:subTnLst>
                                    <p:set>
                                      <p:cBhvr override="childStyle">
                                        <p:cTn dur="1" fill="hold" display="0" masterRel="nextClick" afterEffect="1"/>
                                        <p:tgtEl>
                                          <p:spTgt spid="248"/>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2"/>
                                        </p:tgtEl>
                                        <p:attrNameLst>
                                          <p:attrName>style.visibility</p:attrName>
                                        </p:attrNameLst>
                                      </p:cBhvr>
                                      <p:to>
                                        <p:strVal val="visible"/>
                                      </p:to>
                                    </p:set>
                                    <p:animEffect transition="in" filter="fade">
                                      <p:cBhvr>
                                        <p:cTn id="37" dur="500"/>
                                        <p:tgtEl>
                                          <p:spTgt spid="10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fade">
                                      <p:cBhvr>
                                        <p:cTn id="42" dur="500"/>
                                        <p:tgtEl>
                                          <p:spTgt spid="26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44"/>
                                        </p:tgtEl>
                                        <p:attrNameLst>
                                          <p:attrName>style.visibility</p:attrName>
                                        </p:attrNameLst>
                                      </p:cBhvr>
                                      <p:to>
                                        <p:strVal val="visible"/>
                                      </p:to>
                                    </p:set>
                                    <p:animEffect transition="in" filter="fade">
                                      <p:cBhvr>
                                        <p:cTn id="47"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4" name="Picture 2" descr="Cute friendly kawaii alien cartoon character vector illustration Stock  Vector | Adobe Stock">
            <a:extLst>
              <a:ext uri="{FF2B5EF4-FFF2-40B4-BE49-F238E27FC236}">
                <a16:creationId xmlns:a16="http://schemas.microsoft.com/office/drawing/2014/main" id="{F119EC93-4D36-7349-9FA9-E41A450FF5B0}"/>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54832" y="1757004"/>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7AD5535-BF99-1C45-BAED-14AF5E9F8CA3}"/>
              </a:ext>
            </a:extLst>
          </p:cNvPr>
          <p:cNvSpPr txBox="1"/>
          <p:nvPr/>
        </p:nvSpPr>
        <p:spPr>
          <a:xfrm>
            <a:off x="1477654" y="1789361"/>
            <a:ext cx="1544448" cy="338554"/>
          </a:xfrm>
          <a:prstGeom prst="rect">
            <a:avLst/>
          </a:prstGeom>
          <a:noFill/>
        </p:spPr>
        <p:txBody>
          <a:bodyPr wrap="square">
            <a:spAutoFit/>
          </a:bodyPr>
          <a:lstStyle/>
          <a:p>
            <a:r>
              <a:rPr lang="en-US" sz="1600" dirty="0">
                <a:solidFill>
                  <a:schemeClr val="tx2"/>
                </a:solidFill>
              </a:rPr>
              <a:t>Sample (n=10)</a:t>
            </a:r>
            <a:endParaRPr lang="en-IL" sz="1600" dirty="0"/>
          </a:p>
        </p:txBody>
      </p:sp>
      <p:sp>
        <p:nvSpPr>
          <p:cNvPr id="52" name="Rectangle 51">
            <a:extLst>
              <a:ext uri="{FF2B5EF4-FFF2-40B4-BE49-F238E27FC236}">
                <a16:creationId xmlns:a16="http://schemas.microsoft.com/office/drawing/2014/main" id="{F8F1EC98-8A5C-F242-90CD-2945C3782C59}"/>
              </a:ext>
            </a:extLst>
          </p:cNvPr>
          <p:cNvSpPr/>
          <p:nvPr/>
        </p:nvSpPr>
        <p:spPr>
          <a:xfrm>
            <a:off x="1467771" y="5542031"/>
            <a:ext cx="4573414"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53" name="Picture 2" descr="Cute friendly kawaii alien cartoon character vector illustration Stock  Vector | Adobe Stock">
            <a:extLst>
              <a:ext uri="{FF2B5EF4-FFF2-40B4-BE49-F238E27FC236}">
                <a16:creationId xmlns:a16="http://schemas.microsoft.com/office/drawing/2014/main" id="{5FB54828-1C22-2540-966E-F35864BF25A9}"/>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308536" y="4174448"/>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5CF5F90-0FDB-294B-B768-374AB150C02B}"/>
              </a:ext>
            </a:extLst>
          </p:cNvPr>
          <p:cNvSpPr txBox="1"/>
          <p:nvPr/>
        </p:nvSpPr>
        <p:spPr>
          <a:xfrm>
            <a:off x="1429533" y="5568023"/>
            <a:ext cx="4786468" cy="369332"/>
          </a:xfrm>
          <a:prstGeom prst="rect">
            <a:avLst/>
          </a:prstGeom>
          <a:noFill/>
        </p:spPr>
        <p:txBody>
          <a:bodyPr wrap="square">
            <a:spAutoFit/>
          </a:bodyPr>
          <a:lstStyle/>
          <a:p>
            <a:r>
              <a:rPr lang="en-US" dirty="0">
                <a:solidFill>
                  <a:schemeClr val="tx2"/>
                </a:solidFill>
              </a:rPr>
              <a:t>194, 188, 210, 186, 175, 198, 214, 197, 190, 178</a:t>
            </a:r>
            <a:endParaRPr lang="en-US" sz="1800" dirty="0">
              <a:solidFill>
                <a:schemeClr val="tx2"/>
              </a:solidFill>
            </a:endParaRPr>
          </a:p>
        </p:txBody>
      </p:sp>
      <p:sp>
        <p:nvSpPr>
          <p:cNvPr id="56" name="TextBox 55">
            <a:extLst>
              <a:ext uri="{FF2B5EF4-FFF2-40B4-BE49-F238E27FC236}">
                <a16:creationId xmlns:a16="http://schemas.microsoft.com/office/drawing/2014/main" id="{487D5E41-E0BC-544D-B188-BDF230667401}"/>
              </a:ext>
            </a:extLst>
          </p:cNvPr>
          <p:cNvSpPr txBox="1"/>
          <p:nvPr/>
        </p:nvSpPr>
        <p:spPr>
          <a:xfrm>
            <a:off x="1457536" y="2069938"/>
            <a:ext cx="3084417"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X̄ = </a:t>
            </a:r>
            <a:r>
              <a:rPr lang="en-US" b="1" dirty="0">
                <a:solidFill>
                  <a:srgbClr val="FF0000"/>
                </a:solidFill>
              </a:rPr>
              <a:t>174.8</a:t>
            </a:r>
          </a:p>
          <a:p>
            <a:pPr marL="285750" indent="-285750">
              <a:buFont typeface="Arial" panose="020B0604020202020204" pitchFamily="34" charset="0"/>
              <a:buChar char="•"/>
            </a:pPr>
            <a:r>
              <a:rPr lang="en-US" b="1" dirty="0">
                <a:solidFill>
                  <a:schemeClr val="tx2"/>
                </a:solidFill>
              </a:rPr>
              <a:t>S  = 12.4</a:t>
            </a:r>
          </a:p>
          <a:p>
            <a:pPr marL="285750" indent="-285750">
              <a:buFont typeface="Arial" panose="020B0604020202020204" pitchFamily="34" charset="0"/>
              <a:buChar char="•"/>
            </a:pPr>
            <a:r>
              <a:rPr lang="en-US" b="1" dirty="0">
                <a:solidFill>
                  <a:schemeClr val="tx2"/>
                </a:solidFill>
              </a:rPr>
              <a:t>S</a:t>
            </a:r>
            <a:r>
              <a:rPr lang="en-US" b="1" baseline="30000" dirty="0">
                <a:solidFill>
                  <a:schemeClr val="tx2"/>
                </a:solidFill>
              </a:rPr>
              <a:t>2 </a:t>
            </a:r>
            <a:r>
              <a:rPr lang="en-US" b="1" dirty="0">
                <a:solidFill>
                  <a:schemeClr val="tx2"/>
                </a:solidFill>
              </a:rPr>
              <a:t>= 155.51</a:t>
            </a:r>
          </a:p>
        </p:txBody>
      </p:sp>
      <p:sp>
        <p:nvSpPr>
          <p:cNvPr id="68" name="TextBox 67">
            <a:extLst>
              <a:ext uri="{FF2B5EF4-FFF2-40B4-BE49-F238E27FC236}">
                <a16:creationId xmlns:a16="http://schemas.microsoft.com/office/drawing/2014/main" id="{A7812AA4-14F2-2F46-9736-DB23F0C99705}"/>
              </a:ext>
            </a:extLst>
          </p:cNvPr>
          <p:cNvSpPr txBox="1"/>
          <p:nvPr/>
        </p:nvSpPr>
        <p:spPr>
          <a:xfrm>
            <a:off x="1526104" y="4351559"/>
            <a:ext cx="1544448" cy="338554"/>
          </a:xfrm>
          <a:prstGeom prst="rect">
            <a:avLst/>
          </a:prstGeom>
          <a:noFill/>
        </p:spPr>
        <p:txBody>
          <a:bodyPr wrap="square">
            <a:spAutoFit/>
          </a:bodyPr>
          <a:lstStyle/>
          <a:p>
            <a:r>
              <a:rPr lang="en-US" sz="1600" dirty="0">
                <a:solidFill>
                  <a:schemeClr val="tx2"/>
                </a:solidFill>
              </a:rPr>
              <a:t>Sample (n=10)</a:t>
            </a:r>
            <a:endParaRPr lang="en-IL" sz="1600" dirty="0"/>
          </a:p>
        </p:txBody>
      </p:sp>
      <p:sp>
        <p:nvSpPr>
          <p:cNvPr id="69" name="TextBox 68">
            <a:extLst>
              <a:ext uri="{FF2B5EF4-FFF2-40B4-BE49-F238E27FC236}">
                <a16:creationId xmlns:a16="http://schemas.microsoft.com/office/drawing/2014/main" id="{7013244F-4A56-DD4C-A6A8-C955FAF70E46}"/>
              </a:ext>
            </a:extLst>
          </p:cNvPr>
          <p:cNvSpPr txBox="1"/>
          <p:nvPr/>
        </p:nvSpPr>
        <p:spPr>
          <a:xfrm>
            <a:off x="1388114" y="4638442"/>
            <a:ext cx="3031766" cy="147732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X̄ = </a:t>
            </a:r>
            <a:r>
              <a:rPr lang="en-US" b="1" dirty="0">
                <a:solidFill>
                  <a:srgbClr val="FF0000"/>
                </a:solidFill>
              </a:rPr>
              <a:t>193</a:t>
            </a:r>
          </a:p>
          <a:p>
            <a:pPr marL="285750" indent="-285750">
              <a:buFont typeface="Arial" panose="020B0604020202020204" pitchFamily="34" charset="0"/>
              <a:buChar char="•"/>
            </a:pPr>
            <a:r>
              <a:rPr lang="en-US" b="1" dirty="0">
                <a:solidFill>
                  <a:schemeClr val="tx2"/>
                </a:solidFill>
              </a:rPr>
              <a:t>S = 12. 5</a:t>
            </a:r>
          </a:p>
          <a:p>
            <a:pPr marL="285750" indent="-285750">
              <a:buFont typeface="Arial" panose="020B0604020202020204" pitchFamily="34" charset="0"/>
              <a:buChar char="•"/>
            </a:pPr>
            <a:r>
              <a:rPr lang="en-US" b="1" dirty="0">
                <a:solidFill>
                  <a:schemeClr val="tx2"/>
                </a:solidFill>
              </a:rPr>
              <a:t>S</a:t>
            </a:r>
            <a:r>
              <a:rPr lang="en-US" b="1" baseline="30000" dirty="0">
                <a:solidFill>
                  <a:schemeClr val="tx2"/>
                </a:solidFill>
              </a:rPr>
              <a:t>2 </a:t>
            </a:r>
            <a:r>
              <a:rPr lang="en-US" b="1" dirty="0">
                <a:solidFill>
                  <a:schemeClr val="tx2"/>
                </a:solidFill>
              </a:rPr>
              <a:t>= 156</a:t>
            </a: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endParaRPr lang="en-US" b="1" dirty="0">
              <a:solidFill>
                <a:schemeClr val="tx2"/>
              </a:solidFill>
            </a:endParaRPr>
          </a:p>
        </p:txBody>
      </p:sp>
      <p:sp>
        <p:nvSpPr>
          <p:cNvPr id="70" name="Rectangle 69">
            <a:extLst>
              <a:ext uri="{FF2B5EF4-FFF2-40B4-BE49-F238E27FC236}">
                <a16:creationId xmlns:a16="http://schemas.microsoft.com/office/drawing/2014/main" id="{C52A852B-AD0F-3143-8236-0974143E8215}"/>
              </a:ext>
            </a:extLst>
          </p:cNvPr>
          <p:cNvSpPr/>
          <p:nvPr/>
        </p:nvSpPr>
        <p:spPr>
          <a:xfrm>
            <a:off x="1408114" y="2979879"/>
            <a:ext cx="4579367"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1" name="TextBox 70">
            <a:extLst>
              <a:ext uri="{FF2B5EF4-FFF2-40B4-BE49-F238E27FC236}">
                <a16:creationId xmlns:a16="http://schemas.microsoft.com/office/drawing/2014/main" id="{D31B6051-9DA2-7C4C-BB15-B1D55CE82A1D}"/>
              </a:ext>
            </a:extLst>
          </p:cNvPr>
          <p:cNvSpPr txBox="1"/>
          <p:nvPr/>
        </p:nvSpPr>
        <p:spPr>
          <a:xfrm>
            <a:off x="1355007" y="2981114"/>
            <a:ext cx="4774560" cy="369332"/>
          </a:xfrm>
          <a:prstGeom prst="rect">
            <a:avLst/>
          </a:prstGeom>
          <a:noFill/>
        </p:spPr>
        <p:txBody>
          <a:bodyPr wrap="square">
            <a:spAutoFit/>
          </a:bodyPr>
          <a:lstStyle/>
          <a:p>
            <a:r>
              <a:rPr lang="en-US" dirty="0">
                <a:solidFill>
                  <a:schemeClr val="tx2"/>
                </a:solidFill>
              </a:rPr>
              <a:t>165, 173, 161, 177, 171, 194, 165, 178, 166, 198</a:t>
            </a:r>
            <a:endParaRPr lang="en-US" sz="1800"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pic>
        <p:nvPicPr>
          <p:cNvPr id="14344" name="Picture 8" descr="Basketball Court Icon, PNG, 512x512px, Basketball Court, Area, Basketball,  Brand, Court Download Free">
            <a:extLst>
              <a:ext uri="{FF2B5EF4-FFF2-40B4-BE49-F238E27FC236}">
                <a16:creationId xmlns:a16="http://schemas.microsoft.com/office/drawing/2014/main" id="{D2898FC2-0FDE-B04D-8F39-C426BF169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84" t="15961" r="19050" b="15718"/>
          <a:stretch/>
        </p:blipFill>
        <p:spPr bwMode="auto">
          <a:xfrm>
            <a:off x="3429953" y="4533788"/>
            <a:ext cx="1263636" cy="8768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B25453-1C7D-A343-BB5F-6BC8AA3449A8}"/>
              </a:ext>
            </a:extLst>
          </p:cNvPr>
          <p:cNvPicPr>
            <a:picLocks noChangeAspect="1"/>
          </p:cNvPicPr>
          <p:nvPr/>
        </p:nvPicPr>
        <p:blipFill>
          <a:blip r:embed="rId5"/>
          <a:stretch>
            <a:fillRect/>
          </a:stretch>
        </p:blipFill>
        <p:spPr>
          <a:xfrm>
            <a:off x="3402970" y="1841187"/>
            <a:ext cx="1205055" cy="993177"/>
          </a:xfrm>
          <a:prstGeom prst="rect">
            <a:avLst/>
          </a:prstGeom>
        </p:spPr>
      </p:pic>
      <p:sp>
        <p:nvSpPr>
          <p:cNvPr id="29" name="TextBox 28">
            <a:extLst>
              <a:ext uri="{FF2B5EF4-FFF2-40B4-BE49-F238E27FC236}">
                <a16:creationId xmlns:a16="http://schemas.microsoft.com/office/drawing/2014/main" id="{28A6DAE9-9FA5-A84A-9382-73FA88182E9F}"/>
              </a:ext>
            </a:extLst>
          </p:cNvPr>
          <p:cNvSpPr txBox="1"/>
          <p:nvPr/>
        </p:nvSpPr>
        <p:spPr>
          <a:xfrm>
            <a:off x="222102" y="663402"/>
            <a:ext cx="6770388" cy="646331"/>
          </a:xfrm>
          <a:prstGeom prst="rect">
            <a:avLst/>
          </a:prstGeom>
          <a:noFill/>
        </p:spPr>
        <p:txBody>
          <a:bodyPr wrap="square">
            <a:spAutoFit/>
          </a:bodyPr>
          <a:lstStyle/>
          <a:p>
            <a:r>
              <a:rPr lang="en-US" dirty="0">
                <a:solidFill>
                  <a:schemeClr val="tx2"/>
                </a:solidFill>
              </a:rPr>
              <a:t>Hypothesis testing is used to draw inferences about the overall data behavior performing statistical tests on a sample from the population</a:t>
            </a:r>
          </a:p>
        </p:txBody>
      </p:sp>
      <p:pic>
        <p:nvPicPr>
          <p:cNvPr id="22" name="Picture 4">
            <a:extLst>
              <a:ext uri="{FF2B5EF4-FFF2-40B4-BE49-F238E27FC236}">
                <a16:creationId xmlns:a16="http://schemas.microsoft.com/office/drawing/2014/main" id="{3AD8A77F-EC37-1947-BB32-4306D10F35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AA43A1B-C46F-A641-A78A-481BA71B9C22}"/>
              </a:ext>
            </a:extLst>
          </p:cNvPr>
          <p:cNvSpPr txBox="1"/>
          <p:nvPr/>
        </p:nvSpPr>
        <p:spPr>
          <a:xfrm>
            <a:off x="7240709" y="32460"/>
            <a:ext cx="1852015" cy="954107"/>
          </a:xfrm>
          <a:prstGeom prst="rect">
            <a:avLst/>
          </a:prstGeom>
          <a:noFill/>
        </p:spPr>
        <p:txBody>
          <a:bodyPr wrap="square">
            <a:spAutoFit/>
          </a:bodyPr>
          <a:lstStyle/>
          <a:p>
            <a:r>
              <a:rPr lang="en-US" sz="1400" b="1" dirty="0">
                <a:solidFill>
                  <a:schemeClr val="bg1"/>
                </a:solidFill>
              </a:rPr>
              <a:t>X̄ = sample mean</a:t>
            </a:r>
          </a:p>
          <a:p>
            <a:r>
              <a:rPr lang="el-GR" sz="1400" b="1" dirty="0">
                <a:solidFill>
                  <a:schemeClr val="bg1"/>
                </a:solidFill>
              </a:rPr>
              <a:t>μ</a:t>
            </a:r>
            <a:r>
              <a:rPr lang="en-US" sz="1400" b="1" dirty="0">
                <a:solidFill>
                  <a:schemeClr val="bg1"/>
                </a:solidFill>
              </a:rPr>
              <a:t> = population mean</a:t>
            </a:r>
          </a:p>
          <a:p>
            <a:r>
              <a:rPr lang="en-US" sz="1400" b="1" dirty="0">
                <a:solidFill>
                  <a:schemeClr val="bg1"/>
                </a:solidFill>
              </a:rPr>
              <a:t>S = sample SD</a:t>
            </a:r>
          </a:p>
          <a:p>
            <a:r>
              <a:rPr lang="en-US" sz="1400" b="1" dirty="0">
                <a:solidFill>
                  <a:schemeClr val="bg1"/>
                </a:solidFill>
              </a:rPr>
              <a:t>S</a:t>
            </a:r>
            <a:r>
              <a:rPr lang="en-US" sz="1400" b="1" baseline="30000" dirty="0">
                <a:solidFill>
                  <a:schemeClr val="bg1"/>
                </a:solidFill>
              </a:rPr>
              <a:t>2</a:t>
            </a:r>
            <a:r>
              <a:rPr lang="en-US" sz="1400" b="1" dirty="0">
                <a:solidFill>
                  <a:schemeClr val="bg1"/>
                </a:solidFill>
              </a:rPr>
              <a:t> = sample variance</a:t>
            </a:r>
          </a:p>
        </p:txBody>
      </p:sp>
    </p:spTree>
    <p:extLst>
      <p:ext uri="{BB962C8B-B14F-4D97-AF65-F5344CB8AC3E}">
        <p14:creationId xmlns:p14="http://schemas.microsoft.com/office/powerpoint/2010/main" val="4107630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nodeType="withEffect">
                                  <p:stCondLst>
                                    <p:cond delay="0"/>
                                  </p:stCondLst>
                                  <p:childTnLst>
                                    <p:set>
                                      <p:cBhvr>
                                        <p:cTn id="41" dur="1" fill="hold">
                                          <p:stCondLst>
                                            <p:cond delay="0"/>
                                          </p:stCondLst>
                                        </p:cTn>
                                        <p:tgtEl>
                                          <p:spTgt spid="14344"/>
                                        </p:tgtEl>
                                        <p:attrNameLst>
                                          <p:attrName>style.visibility</p:attrName>
                                        </p:attrNameLst>
                                      </p:cBhvr>
                                      <p:to>
                                        <p:strVal val="visible"/>
                                      </p:to>
                                    </p:set>
                                    <p:animEffect transition="in" filter="fade">
                                      <p:cBhvr>
                                        <p:cTn id="42" dur="500"/>
                                        <p:tgtEl>
                                          <p:spTgt spid="143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4" grpId="0"/>
      <p:bldP spid="56" grpId="0"/>
      <p:bldP spid="68" grpId="0"/>
      <p:bldP spid="69" grpId="0"/>
      <p:bldP spid="70" grpId="0" animBg="1"/>
      <p:bldP spid="71"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sp>
        <p:nvSpPr>
          <p:cNvPr id="23" name="TextBox 22">
            <a:extLst>
              <a:ext uri="{FF2B5EF4-FFF2-40B4-BE49-F238E27FC236}">
                <a16:creationId xmlns:a16="http://schemas.microsoft.com/office/drawing/2014/main" id="{5C159F80-61D7-F244-A2BD-8E7603B24FFF}"/>
              </a:ext>
            </a:extLst>
          </p:cNvPr>
          <p:cNvSpPr txBox="1"/>
          <p:nvPr/>
        </p:nvSpPr>
        <p:spPr>
          <a:xfrm>
            <a:off x="231912" y="1005600"/>
            <a:ext cx="6770388" cy="3970318"/>
          </a:xfrm>
          <a:prstGeom prst="rect">
            <a:avLst/>
          </a:prstGeom>
          <a:noFill/>
        </p:spPr>
        <p:txBody>
          <a:bodyPr wrap="square">
            <a:spAutoFit/>
          </a:bodyPr>
          <a:lstStyle/>
          <a:p>
            <a:r>
              <a:rPr lang="he-IL" b="1" dirty="0">
                <a:solidFill>
                  <a:schemeClr val="tx2"/>
                </a:solidFill>
              </a:rPr>
              <a:t>1</a:t>
            </a:r>
            <a:r>
              <a:rPr lang="en-US" b="1" dirty="0">
                <a:solidFill>
                  <a:schemeClr val="tx2"/>
                </a:solidFill>
              </a:rPr>
              <a:t>. Specify the Null Hypothesis</a:t>
            </a:r>
            <a:endParaRPr lang="he-IL" b="1" dirty="0">
              <a:solidFill>
                <a:schemeClr val="tx2"/>
              </a:solidFill>
            </a:endParaRPr>
          </a:p>
          <a:p>
            <a:pPr marL="285750" indent="-285750">
              <a:buFont typeface="Arial" panose="020B0604020202020204" pitchFamily="34" charset="0"/>
              <a:buChar char="•"/>
            </a:pPr>
            <a:r>
              <a:rPr lang="en-US" dirty="0">
                <a:solidFill>
                  <a:schemeClr val="tx2"/>
                </a:solidFill>
              </a:rPr>
              <a:t>Null hypothesis (H</a:t>
            </a:r>
            <a:r>
              <a:rPr lang="en-US" baseline="-25000" dirty="0">
                <a:solidFill>
                  <a:schemeClr val="tx2"/>
                </a:solidFill>
              </a:rPr>
              <a:t>0</a:t>
            </a:r>
            <a:r>
              <a:rPr lang="en-US" dirty="0">
                <a:solidFill>
                  <a:schemeClr val="tx2"/>
                </a:solidFill>
              </a:rPr>
              <a:t>): There is no difference in height between humans from soccer and basketball courts </a:t>
            </a:r>
          </a:p>
          <a:p>
            <a:r>
              <a:rPr lang="en-US" b="1" dirty="0">
                <a:solidFill>
                  <a:schemeClr val="tx2"/>
                </a:solidFill>
              </a:rPr>
              <a:t>2. Specify the Alternative Hypothesis</a:t>
            </a:r>
            <a:endParaRPr lang="he-IL" b="1" dirty="0">
              <a:solidFill>
                <a:schemeClr val="tx2"/>
              </a:solidFill>
            </a:endParaRPr>
          </a:p>
          <a:p>
            <a:pPr marL="285750" indent="-285750">
              <a:buFont typeface="Arial" panose="020B0604020202020204" pitchFamily="34" charset="0"/>
              <a:buChar char="•"/>
            </a:pPr>
            <a:r>
              <a:rPr lang="en-US" dirty="0">
                <a:solidFill>
                  <a:schemeClr val="tx2"/>
                </a:solidFill>
              </a:rPr>
              <a:t>Alternative hypothesis (H</a:t>
            </a:r>
            <a:r>
              <a:rPr lang="en-US" baseline="-25000" dirty="0">
                <a:solidFill>
                  <a:schemeClr val="tx2"/>
                </a:solidFill>
              </a:rPr>
              <a:t>1</a:t>
            </a:r>
            <a:r>
              <a:rPr lang="en-US" dirty="0">
                <a:solidFill>
                  <a:schemeClr val="tx2"/>
                </a:solidFill>
              </a:rPr>
              <a:t>): Humans from basketball courts are taller than human from soccer field (one side comparison)</a:t>
            </a:r>
          </a:p>
          <a:p>
            <a:pPr marL="285750" indent="-285750">
              <a:buFont typeface="Arial" panose="020B0604020202020204" pitchFamily="34" charset="0"/>
              <a:buChar char="•"/>
            </a:pPr>
            <a:r>
              <a:rPr lang="en-US" dirty="0">
                <a:solidFill>
                  <a:schemeClr val="tx2"/>
                </a:solidFill>
              </a:rPr>
              <a:t>Alternative hypothesis (H</a:t>
            </a:r>
            <a:r>
              <a:rPr lang="en-US" baseline="-25000" dirty="0">
                <a:solidFill>
                  <a:schemeClr val="tx2"/>
                </a:solidFill>
              </a:rPr>
              <a:t>1</a:t>
            </a:r>
            <a:r>
              <a:rPr lang="en-US" dirty="0">
                <a:solidFill>
                  <a:schemeClr val="tx2"/>
                </a:solidFill>
              </a:rPr>
              <a:t>): There is a difference between heights of humans from soccer and basketball courts (two sides comparison)</a:t>
            </a:r>
          </a:p>
          <a:p>
            <a:r>
              <a:rPr lang="en-US" sz="1800" b="1" dirty="0">
                <a:solidFill>
                  <a:schemeClr val="tx2"/>
                </a:solidFill>
              </a:rPr>
              <a:t>3</a:t>
            </a:r>
            <a:r>
              <a:rPr lang="en-US" b="1" dirty="0">
                <a:solidFill>
                  <a:schemeClr val="tx2"/>
                </a:solidFill>
              </a:rPr>
              <a:t>. Set the Significance Level</a:t>
            </a:r>
          </a:p>
          <a:p>
            <a:pPr marL="285750" indent="-285750">
              <a:buFont typeface="Arial" panose="020B0604020202020204" pitchFamily="34" charset="0"/>
              <a:buChar char="•"/>
            </a:pPr>
            <a:r>
              <a:rPr lang="en-US" dirty="0">
                <a:solidFill>
                  <a:schemeClr val="tx2"/>
                </a:solidFill>
              </a:rPr>
              <a:t>P-value is 0.05 (5%)</a:t>
            </a:r>
          </a:p>
          <a:p>
            <a:r>
              <a:rPr lang="en-US" b="1" dirty="0">
                <a:solidFill>
                  <a:schemeClr val="tx2"/>
                </a:solidFill>
              </a:rPr>
              <a:t>4. Calculate the Test Statistic and Corresponding P-Value</a:t>
            </a:r>
          </a:p>
          <a:p>
            <a:pPr marL="285750" indent="-285750">
              <a:buFont typeface="Arial" panose="020B0604020202020204" pitchFamily="34" charset="0"/>
              <a:buChar char="•"/>
            </a:pPr>
            <a:r>
              <a:rPr lang="en-US" dirty="0">
                <a:solidFill>
                  <a:schemeClr val="tx2"/>
                </a:solidFill>
              </a:rPr>
              <a:t>Find the right statistical test (next slide)</a:t>
            </a:r>
          </a:p>
          <a:p>
            <a:r>
              <a:rPr lang="en-US" sz="1800" b="1" dirty="0">
                <a:solidFill>
                  <a:schemeClr val="tx2"/>
                </a:solidFill>
              </a:rPr>
              <a:t>5</a:t>
            </a:r>
            <a:r>
              <a:rPr lang="en-US" b="1" dirty="0">
                <a:solidFill>
                  <a:schemeClr val="tx2"/>
                </a:solidFill>
              </a:rPr>
              <a:t>. Drawing a Conclusion</a:t>
            </a:r>
            <a:endParaRPr lang="en-US" sz="1800" b="1" dirty="0">
              <a:solidFill>
                <a:schemeClr val="tx2"/>
              </a:solidFill>
            </a:endParaRPr>
          </a:p>
        </p:txBody>
      </p:sp>
      <p:pic>
        <p:nvPicPr>
          <p:cNvPr id="27" name="Picture 4">
            <a:extLst>
              <a:ext uri="{FF2B5EF4-FFF2-40B4-BE49-F238E27FC236}">
                <a16:creationId xmlns:a16="http://schemas.microsoft.com/office/drawing/2014/main" id="{2EACAA63-7E82-9247-9934-9658B1BA8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BD6677B-8989-A348-8267-B3C04881113A}"/>
              </a:ext>
            </a:extLst>
          </p:cNvPr>
          <p:cNvSpPr txBox="1"/>
          <p:nvPr/>
        </p:nvSpPr>
        <p:spPr>
          <a:xfrm>
            <a:off x="7291985" y="5750390"/>
            <a:ext cx="1852015" cy="830997"/>
          </a:xfrm>
          <a:prstGeom prst="rect">
            <a:avLst/>
          </a:prstGeom>
          <a:noFill/>
        </p:spPr>
        <p:txBody>
          <a:bodyPr wrap="square">
            <a:spAutoFit/>
          </a:bodyPr>
          <a:lstStyle/>
          <a:p>
            <a:r>
              <a:rPr lang="en-US" sz="2400" b="1" dirty="0">
                <a:solidFill>
                  <a:schemeClr val="bg1"/>
                </a:solidFill>
              </a:rPr>
              <a:t>H</a:t>
            </a:r>
            <a:r>
              <a:rPr lang="en-US" sz="2400" b="1" baseline="-25000" dirty="0">
                <a:solidFill>
                  <a:schemeClr val="bg1"/>
                </a:solidFill>
              </a:rPr>
              <a:t>0 </a:t>
            </a:r>
            <a:r>
              <a:rPr lang="en-US" sz="2400" b="1" dirty="0">
                <a:solidFill>
                  <a:schemeClr val="bg1"/>
                </a:solidFill>
              </a:rPr>
              <a:t>: </a:t>
            </a:r>
            <a:r>
              <a:rPr lang="el-GR" sz="2400" b="1" dirty="0">
                <a:solidFill>
                  <a:schemeClr val="bg1"/>
                </a:solidFill>
              </a:rPr>
              <a:t>μ</a:t>
            </a:r>
            <a:r>
              <a:rPr lang="en-US" sz="2400" b="1" baseline="-25000" dirty="0">
                <a:solidFill>
                  <a:schemeClr val="bg1"/>
                </a:solidFill>
              </a:rPr>
              <a:t>1 </a:t>
            </a:r>
            <a:r>
              <a:rPr lang="en-US" sz="2400" b="1" dirty="0">
                <a:solidFill>
                  <a:schemeClr val="bg1"/>
                </a:solidFill>
              </a:rPr>
              <a:t>=</a:t>
            </a:r>
            <a:r>
              <a:rPr lang="he-IL" sz="2400" b="1" dirty="0">
                <a:solidFill>
                  <a:schemeClr val="bg1"/>
                </a:solidFill>
              </a:rPr>
              <a:t> </a:t>
            </a:r>
            <a:r>
              <a:rPr lang="el-GR" sz="2400" b="1" dirty="0">
                <a:solidFill>
                  <a:schemeClr val="bg1"/>
                </a:solidFill>
              </a:rPr>
              <a:t>μ</a:t>
            </a:r>
            <a:r>
              <a:rPr lang="en-US" sz="2400" b="1" baseline="-25000" dirty="0">
                <a:solidFill>
                  <a:schemeClr val="bg1"/>
                </a:solidFill>
              </a:rPr>
              <a:t>2</a:t>
            </a:r>
            <a:r>
              <a:rPr lang="en-US" sz="2400" b="1" dirty="0">
                <a:solidFill>
                  <a:schemeClr val="bg1"/>
                </a:solidFill>
              </a:rPr>
              <a:t> </a:t>
            </a:r>
          </a:p>
          <a:p>
            <a:r>
              <a:rPr lang="en-US" sz="2400" b="1" dirty="0">
                <a:solidFill>
                  <a:schemeClr val="bg1"/>
                </a:solidFill>
              </a:rPr>
              <a:t>H</a:t>
            </a:r>
            <a:r>
              <a:rPr lang="en-US" sz="2400" b="1" baseline="-25000" dirty="0">
                <a:solidFill>
                  <a:schemeClr val="bg1"/>
                </a:solidFill>
              </a:rPr>
              <a:t>1 </a:t>
            </a:r>
            <a:r>
              <a:rPr lang="en-US" sz="2400" b="1" dirty="0">
                <a:solidFill>
                  <a:schemeClr val="bg1"/>
                </a:solidFill>
              </a:rPr>
              <a:t>: </a:t>
            </a:r>
            <a:r>
              <a:rPr lang="el-GR" sz="2400" b="1" dirty="0">
                <a:solidFill>
                  <a:schemeClr val="bg1"/>
                </a:solidFill>
              </a:rPr>
              <a:t>μ</a:t>
            </a:r>
            <a:r>
              <a:rPr lang="en-US" sz="2400" b="1" baseline="-25000" dirty="0">
                <a:solidFill>
                  <a:schemeClr val="bg1"/>
                </a:solidFill>
              </a:rPr>
              <a:t>1 </a:t>
            </a:r>
            <a:r>
              <a:rPr lang="en-US" sz="2400" b="1" dirty="0">
                <a:solidFill>
                  <a:schemeClr val="bg1"/>
                </a:solidFill>
              </a:rPr>
              <a:t>&gt; </a:t>
            </a:r>
            <a:r>
              <a:rPr lang="el-GR" sz="2400" b="1" dirty="0">
                <a:solidFill>
                  <a:schemeClr val="bg1"/>
                </a:solidFill>
              </a:rPr>
              <a:t>μ</a:t>
            </a:r>
            <a:r>
              <a:rPr lang="en-US" sz="2400" b="1" baseline="-25000" dirty="0">
                <a:solidFill>
                  <a:schemeClr val="bg1"/>
                </a:solidFill>
              </a:rPr>
              <a:t>2</a:t>
            </a:r>
            <a:endParaRPr lang="en-US" sz="2400" b="1" dirty="0">
              <a:solidFill>
                <a:schemeClr val="bg1"/>
              </a:solidFill>
            </a:endParaRPr>
          </a:p>
        </p:txBody>
      </p:sp>
    </p:spTree>
    <p:extLst>
      <p:ext uri="{BB962C8B-B14F-4D97-AF65-F5344CB8AC3E}">
        <p14:creationId xmlns:p14="http://schemas.microsoft.com/office/powerpoint/2010/main" val="2768578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animEffect transition="in" filter="fade">
                                      <p:cBhvr>
                                        <p:cTn id="23" dur="500"/>
                                        <p:tgtEl>
                                          <p:spTgt spid="2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xEl>
                                              <p:pRg st="4" end="4"/>
                                            </p:txEl>
                                          </p:spTgt>
                                        </p:tgtEl>
                                        <p:attrNameLst>
                                          <p:attrName>style.visibility</p:attrName>
                                        </p:attrNameLst>
                                      </p:cBhvr>
                                      <p:to>
                                        <p:strVal val="visible"/>
                                      </p:to>
                                    </p:set>
                                    <p:animEffect transition="in" filter="fade">
                                      <p:cBhvr>
                                        <p:cTn id="26" dur="500"/>
                                        <p:tgtEl>
                                          <p:spTgt spid="2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xEl>
                                              <p:pRg st="5" end="5"/>
                                            </p:txEl>
                                          </p:spTgt>
                                        </p:tgtEl>
                                        <p:attrNameLst>
                                          <p:attrName>style.visibility</p:attrName>
                                        </p:attrNameLst>
                                      </p:cBhvr>
                                      <p:to>
                                        <p:strVal val="visible"/>
                                      </p:to>
                                    </p:set>
                                    <p:animEffect transition="in" filter="fade">
                                      <p:cBhvr>
                                        <p:cTn id="36" dur="500"/>
                                        <p:tgtEl>
                                          <p:spTgt spid="2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xEl>
                                              <p:pRg st="6" end="6"/>
                                            </p:txEl>
                                          </p:spTgt>
                                        </p:tgtEl>
                                        <p:attrNameLst>
                                          <p:attrName>style.visibility</p:attrName>
                                        </p:attrNameLst>
                                      </p:cBhvr>
                                      <p:to>
                                        <p:strVal val="visible"/>
                                      </p:to>
                                    </p:set>
                                    <p:animEffect transition="in" filter="fade">
                                      <p:cBhvr>
                                        <p:cTn id="39" dur="500"/>
                                        <p:tgtEl>
                                          <p:spTgt spid="2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xEl>
                                              <p:pRg st="7" end="7"/>
                                            </p:txEl>
                                          </p:spTgt>
                                        </p:tgtEl>
                                        <p:attrNameLst>
                                          <p:attrName>style.visibility</p:attrName>
                                        </p:attrNameLst>
                                      </p:cBhvr>
                                      <p:to>
                                        <p:strVal val="visible"/>
                                      </p:to>
                                    </p:set>
                                    <p:animEffect transition="in" filter="fade">
                                      <p:cBhvr>
                                        <p:cTn id="44" dur="500"/>
                                        <p:tgtEl>
                                          <p:spTgt spid="2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xEl>
                                              <p:pRg st="8" end="8"/>
                                            </p:txEl>
                                          </p:spTgt>
                                        </p:tgtEl>
                                        <p:attrNameLst>
                                          <p:attrName>style.visibility</p:attrName>
                                        </p:attrNameLst>
                                      </p:cBhvr>
                                      <p:to>
                                        <p:strVal val="visible"/>
                                      </p:to>
                                    </p:set>
                                    <p:animEffect transition="in" filter="fade">
                                      <p:cBhvr>
                                        <p:cTn id="47" dur="500"/>
                                        <p:tgtEl>
                                          <p:spTgt spid="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xEl>
                                              <p:pRg st="9" end="9"/>
                                            </p:txEl>
                                          </p:spTgt>
                                        </p:tgtEl>
                                        <p:attrNameLst>
                                          <p:attrName>style.visibility</p:attrName>
                                        </p:attrNameLst>
                                      </p:cBhvr>
                                      <p:to>
                                        <p:strVal val="visible"/>
                                      </p:to>
                                    </p:set>
                                    <p:animEffect transition="in" filter="fade">
                                      <p:cBhvr>
                                        <p:cTn id="52"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pic>
        <p:nvPicPr>
          <p:cNvPr id="28674" name="Picture 2" descr="Choosing the right statistical test">
            <a:extLst>
              <a:ext uri="{FF2B5EF4-FFF2-40B4-BE49-F238E27FC236}">
                <a16:creationId xmlns:a16="http://schemas.microsoft.com/office/drawing/2014/main" id="{D0E5A9EE-363D-7449-87FB-FAC9A3B60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7" y="781878"/>
            <a:ext cx="4976520" cy="5906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BFAD6A-A5D5-0544-A28A-22F4E4DF8DE5}"/>
              </a:ext>
            </a:extLst>
          </p:cNvPr>
          <p:cNvSpPr/>
          <p:nvPr/>
        </p:nvSpPr>
        <p:spPr>
          <a:xfrm>
            <a:off x="1130531" y="2078182"/>
            <a:ext cx="714894" cy="290950"/>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13">
            <a:extLst>
              <a:ext uri="{FF2B5EF4-FFF2-40B4-BE49-F238E27FC236}">
                <a16:creationId xmlns:a16="http://schemas.microsoft.com/office/drawing/2014/main" id="{3991EBFD-289B-0547-8B23-D1743824C6AD}"/>
              </a:ext>
            </a:extLst>
          </p:cNvPr>
          <p:cNvSpPr/>
          <p:nvPr/>
        </p:nvSpPr>
        <p:spPr>
          <a:xfrm>
            <a:off x="2301997" y="3103420"/>
            <a:ext cx="714894" cy="229985"/>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15">
            <a:extLst>
              <a:ext uri="{FF2B5EF4-FFF2-40B4-BE49-F238E27FC236}">
                <a16:creationId xmlns:a16="http://schemas.microsoft.com/office/drawing/2014/main" id="{7C4CF5B9-3DB6-5142-98B0-DFED876CBF5E}"/>
              </a:ext>
            </a:extLst>
          </p:cNvPr>
          <p:cNvSpPr/>
          <p:nvPr/>
        </p:nvSpPr>
        <p:spPr>
          <a:xfrm>
            <a:off x="1737360" y="4594169"/>
            <a:ext cx="423949" cy="229985"/>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7" name="Picture 4">
            <a:extLst>
              <a:ext uri="{FF2B5EF4-FFF2-40B4-BE49-F238E27FC236}">
                <a16:creationId xmlns:a16="http://schemas.microsoft.com/office/drawing/2014/main" id="{DED746B1-9F2B-5545-AF0B-E1EB3F910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04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6" grpId="0" animBg="1"/>
    </p:bldLst>
  </p:timing>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17054</TotalTime>
  <Words>1155</Words>
  <Application>Microsoft Macintosh PowerPoint</Application>
  <PresentationFormat>On-screen Show (4:3)</PresentationFormat>
  <Paragraphs>152</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ערכת נושא Office</vt:lpstr>
      <vt:lpstr>Tutorial 2 Statistics </vt:lpstr>
      <vt:lpstr>Today we will talk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1</dc:title>
  <dc:creator>Alona Rabner</dc:creator>
  <cp:lastModifiedBy>Almog Angel</cp:lastModifiedBy>
  <cp:revision>207</cp:revision>
  <dcterms:created xsi:type="dcterms:W3CDTF">2021-03-21T13:03:17Z</dcterms:created>
  <dcterms:modified xsi:type="dcterms:W3CDTF">2021-11-04T08:30:37Z</dcterms:modified>
</cp:coreProperties>
</file>